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7" r:id="rId4"/>
    <p:sldId id="265" r:id="rId5"/>
    <p:sldId id="262" r:id="rId6"/>
    <p:sldId id="373" r:id="rId7"/>
    <p:sldId id="259" r:id="rId8"/>
    <p:sldId id="375" r:id="rId9"/>
    <p:sldId id="377" r:id="rId10"/>
    <p:sldId id="266" r:id="rId11"/>
    <p:sldId id="378" r:id="rId12"/>
    <p:sldId id="379" r:id="rId13"/>
    <p:sldId id="372" r:id="rId14"/>
    <p:sldId id="380" r:id="rId15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BankNue Line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C7CDD8"/>
    <a:srgbClr val="4D5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F2A2-0063-4965-AC2F-14F0A117C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98DF5-3FB0-4E09-9C82-72D4BDBB6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94303-11F7-4F42-97C6-146AB8F0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207A6-2137-4633-91BE-9FBFBEFB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88784-3947-4866-A2B9-85648A09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22570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B529-F45C-467F-A53C-F63A7D2B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01F79-83D2-4E7D-9E22-521FEF269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F9F59-BEC0-4E07-9DCA-84334369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266EC-36AA-4073-950E-71C9E72C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C1D4-C363-43A5-97F5-CC89697D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10712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75703-CC45-4B3E-91B9-201DB3D8D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BBA33-C9F1-40EF-96DE-15BE47C3C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2EB5-A9CA-4C26-8271-E1567CAD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8BA65-0DF1-4FA4-937C-13B8F17C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B3A35-DDC9-4E81-8F3E-8816C02E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6004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485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670F-6D8A-4904-8C07-E984D4E2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E2E23-7CF8-425B-921C-7FA98A0BA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6B37-C013-4986-994C-1AC4542D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C70F9-DEC6-4F17-94B7-F964D70D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FEE2A-43B8-4C25-8599-9ECAF310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26021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6864-A974-435A-8214-10AFD3E0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C22AE-6957-4631-87B1-E3989B03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1B30E-9CF8-4122-B28E-98073139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D641-F9C9-4EE4-92AA-EEF454D6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4934A-6291-49B7-9647-18D90C3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975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CBB8-9F8C-4C41-A7F7-D77D3D97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9CF85-6C92-4BC6-A6A9-BB330E585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A1280-6853-4F91-A640-212B8829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29847-41C7-4248-9624-F72C43C0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E5D82-D543-4F6C-9005-D5E5BA47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2741F-099D-40BA-959B-79F64D17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8101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9CF5-6EC6-4174-B0ED-21A84224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64308-914F-49AB-9475-DC8FDBB35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B831F-DC06-4BD8-895E-759847AD9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3AD93-3782-47AD-B86C-7D93B2371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D7CA8-DEB2-4AAF-BE59-78A64495C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47A34-79B7-4E72-B57C-774F3360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3D7DF-AE04-43A3-B619-92E0872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A45A6-54FA-4CFB-A8DF-5905B82C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2099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5846-9797-4F0F-87C4-3036825E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8639F-13EA-475A-B274-08B51F17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65E6A-5AE0-48F9-AD15-DDD579F1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434BE-BF39-4BA7-B1C3-FAEB36F8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5285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FD7D2A-DEC9-4084-AF6C-67909FDB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FD916-178A-40C4-BFF9-9812D8AB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9DCB-F44E-4180-A1AA-C67B944B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024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DBC9-A787-4974-A872-485E5E19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19CA4-26E0-491B-9B92-3B136344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9E7AD-0C4C-40B6-9E56-FF769DD48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C089D-0BAA-46EF-8672-DE80738A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EA1D5-5F29-433E-8285-FC44602E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DFB59-9AD5-4822-A7EF-8628979D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309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1BC6-D2A0-4D16-914D-AF96FB27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8697FF-27D0-409D-8529-5F7FB4499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168E3-E7C3-4E66-A240-8A1710CA2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DF812-B497-4AB9-B141-0053FBBA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D587-096B-4BD2-9D8E-376CAA0A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BAFD6-E199-4EE6-9FE6-8E186121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26641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4CDC4-5BAB-4293-A8C3-66106AA4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A0339-23E6-46D6-959E-801263E34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C386E-F712-421C-BC89-E436F7139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1BDC2-EB68-4BB5-BDFA-7787ED202B9A}" type="datetimeFigureOut">
              <a:rPr lang="LID4096" smtClean="0"/>
              <a:t>04/02/2021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69EE1-F3DE-4343-A80B-7360A20DF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DF35D-65FE-4E04-A336-0F7B02B99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D98D1-2F25-4D68-9D79-AB7E1E677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541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65A2-6822-4F2B-A320-179E83C1AF1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8330" y="1173479"/>
            <a:ext cx="8108950" cy="17913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100" b="1" dirty="0">
                <a:solidFill>
                  <a:schemeClr val="bg1"/>
                </a:solidFill>
                <a:latin typeface="BankNue Lined" pitchFamily="50" charset="0"/>
              </a:rPr>
              <a:t>The right to work </a:t>
            </a:r>
            <a:br>
              <a:rPr lang="en-US" sz="5100" b="1" dirty="0">
                <a:solidFill>
                  <a:schemeClr val="bg1"/>
                </a:solidFill>
                <a:latin typeface="BankNue Lined" pitchFamily="50" charset="0"/>
              </a:rPr>
            </a:br>
            <a:r>
              <a:rPr lang="en-US" sz="4500" b="1" dirty="0">
                <a:solidFill>
                  <a:schemeClr val="bg1"/>
                </a:solidFill>
                <a:latin typeface="+mn-lt"/>
              </a:rPr>
              <a:t>and access to the labor market</a:t>
            </a:r>
            <a:endParaRPr lang="LID4096" sz="4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6B0DC-1294-46AD-8BF7-C777E908F7F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8810" y="3803968"/>
            <a:ext cx="5807075" cy="2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cap="all" dirty="0">
                <a:solidFill>
                  <a:schemeClr val="bg1"/>
                </a:solidFill>
              </a:rPr>
              <a:t>Prof. </a:t>
            </a:r>
            <a:r>
              <a:rPr lang="en-US" sz="2400" b="1" cap="all" dirty="0" err="1">
                <a:solidFill>
                  <a:schemeClr val="bg1"/>
                </a:solidFill>
              </a:rPr>
              <a:t>Liat</a:t>
            </a:r>
            <a:r>
              <a:rPr lang="en-US" sz="2400" b="1" cap="all" dirty="0">
                <a:solidFill>
                  <a:schemeClr val="bg1"/>
                </a:solidFill>
              </a:rPr>
              <a:t> Ayalon</a:t>
            </a:r>
            <a:br>
              <a:rPr lang="en-US" sz="2400" b="1" cap="all" dirty="0">
                <a:solidFill>
                  <a:schemeClr val="bg1"/>
                </a:solidFill>
              </a:rPr>
            </a:br>
            <a:r>
              <a:rPr lang="en-US" sz="2400" b="1" cap="all" dirty="0">
                <a:solidFill>
                  <a:schemeClr val="bg1"/>
                </a:solidFill>
              </a:rPr>
              <a:t>Bar </a:t>
            </a:r>
            <a:r>
              <a:rPr lang="en-US" sz="2400" b="1" cap="all" dirty="0" err="1">
                <a:solidFill>
                  <a:schemeClr val="bg1"/>
                </a:solidFill>
              </a:rPr>
              <a:t>Ilan</a:t>
            </a:r>
            <a:r>
              <a:rPr lang="en-US" sz="2400" b="1" cap="all" dirty="0">
                <a:solidFill>
                  <a:schemeClr val="bg1"/>
                </a:solidFill>
              </a:rPr>
              <a:t> University, Israel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Presented as part of the GA Open-ended Working Group on Ageing for the purpose of strengthening the protection of the human rights of older persons</a:t>
            </a: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March 31, 2021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United Nations, New York</a:t>
            </a:r>
            <a:endParaRPr lang="LID4096" sz="1800" dirty="0">
              <a:solidFill>
                <a:schemeClr val="bg1"/>
              </a:solidFill>
            </a:endParaRPr>
          </a:p>
        </p:txBody>
      </p:sp>
      <p:pic>
        <p:nvPicPr>
          <p:cNvPr id="17" name="תמונה 1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80D3D37-79C8-41B6-99F1-ABACA8F5132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43" y="282464"/>
            <a:ext cx="3058477" cy="9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52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EC4B-34DD-49C2-A84D-7F67AE0253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140" y="1061085"/>
            <a:ext cx="4831080" cy="13414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BankNue Lined" pitchFamily="50" charset="0"/>
              </a:rPr>
              <a:t>What can we do better?</a:t>
            </a:r>
            <a:endParaRPr lang="LID4096" sz="3600" b="1" dirty="0">
              <a:latin typeface="BankNue Line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094FD-8A3A-4128-BD42-A4908D0A68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2606041"/>
            <a:ext cx="5402580" cy="392684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At the organizational level </a:t>
            </a:r>
            <a:br>
              <a:rPr lang="en-US" sz="2400" b="1" dirty="0"/>
            </a:br>
            <a:r>
              <a:rPr lang="en-US" sz="2000" i="1" dirty="0"/>
              <a:t>(Wang &amp; Fang, 2020)</a:t>
            </a:r>
            <a:r>
              <a:rPr lang="en-US" sz="2000" b="1" dirty="0"/>
              <a:t>: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Age-inclusive management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Peer mentoring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Participative decision-making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Training to counter age-related stereotypes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The importance of life-long learning  (</a:t>
            </a:r>
            <a:r>
              <a:rPr lang="en-US" sz="2000" dirty="0" err="1"/>
              <a:t>Ates</a:t>
            </a:r>
            <a:r>
              <a:rPr lang="en-US" sz="2000" dirty="0"/>
              <a:t> &amp; </a:t>
            </a:r>
            <a:r>
              <a:rPr lang="en-US" sz="2000" dirty="0" err="1"/>
              <a:t>Alsal</a:t>
            </a:r>
            <a:r>
              <a:rPr lang="en-US" sz="2000" dirty="0"/>
              <a:t>, 2012)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2000" dirty="0"/>
          </a:p>
          <a:p>
            <a:pPr lvl="1">
              <a:spcBef>
                <a:spcPts val="1200"/>
              </a:spcBef>
            </a:pPr>
            <a:endParaRPr lang="en-US" sz="2000" dirty="0"/>
          </a:p>
          <a:p>
            <a:pPr lvl="1">
              <a:spcBef>
                <a:spcPts val="1200"/>
              </a:spcBef>
            </a:pP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383271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EC4B-34DD-49C2-A84D-7F67AE0253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9520" y="268605"/>
            <a:ext cx="7680960" cy="13414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BankNue Lined" pitchFamily="50" charset="0"/>
              </a:rPr>
              <a:t>What can we do better?</a:t>
            </a:r>
            <a:endParaRPr lang="LID4096" sz="3600" b="1" dirty="0">
              <a:latin typeface="BankNue Lined" pitchFamily="50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AC8E12C-3F01-428E-BEBD-389760B13ACC}"/>
              </a:ext>
            </a:extLst>
          </p:cNvPr>
          <p:cNvSpPr txBox="1"/>
          <p:nvPr/>
        </p:nvSpPr>
        <p:spPr>
          <a:xfrm>
            <a:off x="6103620" y="1801728"/>
            <a:ext cx="573786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At the policy level </a:t>
            </a:r>
            <a:r>
              <a:rPr lang="en-US" sz="2000" i="1" dirty="0"/>
              <a:t>(Sig &amp; De-Luigi, 2007)</a:t>
            </a:r>
            <a:r>
              <a:rPr lang="en-US" sz="2000" b="1" dirty="0"/>
              <a:t>: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Target the general public, workers and employers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A comprehensive approach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Anti-discrimination legislation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Age-sensitive human resources management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Restrictive- move away from collective insurance rights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Incentive - encourage to remain longer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Educational-positive image of older people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Promoting part-time employment</a:t>
            </a:r>
          </a:p>
        </p:txBody>
      </p:sp>
    </p:spTree>
    <p:extLst>
      <p:ext uri="{BB962C8B-B14F-4D97-AF65-F5344CB8AC3E}">
        <p14:creationId xmlns:p14="http://schemas.microsoft.com/office/powerpoint/2010/main" val="3380637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EC4B-34DD-49C2-A84D-7F67AE0253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6740" y="375285"/>
            <a:ext cx="4831080" cy="13414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BankNue Lined" pitchFamily="50" charset="0"/>
              </a:rPr>
              <a:t>What can we do better?</a:t>
            </a:r>
            <a:endParaRPr lang="LID4096" sz="3600" b="1" dirty="0">
              <a:latin typeface="BankNue Lined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25C50-5802-4D21-93EC-12EE89D90D25}"/>
              </a:ext>
            </a:extLst>
          </p:cNvPr>
          <p:cNvSpPr txBox="1">
            <a:spLocks/>
          </p:cNvSpPr>
          <p:nvPr/>
        </p:nvSpPr>
        <p:spPr>
          <a:xfrm>
            <a:off x="630299" y="1755925"/>
            <a:ext cx="5686681" cy="48523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A convention for the rights of older people!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A normative framework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A global standard</a:t>
            </a:r>
            <a:endParaRPr lang="he-IL" sz="2000" b="1" dirty="0"/>
          </a:p>
          <a:p>
            <a:pPr lvl="1">
              <a:spcBef>
                <a:spcPts val="1200"/>
              </a:spcBef>
            </a:pPr>
            <a:r>
              <a:rPr lang="en-US" sz="2000" b="1" dirty="0"/>
              <a:t>An explicit framework which points to human rights violations and discrimination of older people</a:t>
            </a:r>
          </a:p>
          <a:p>
            <a:pPr lvl="2">
              <a:spcBef>
                <a:spcPts val="1200"/>
              </a:spcBef>
            </a:pPr>
            <a:r>
              <a:rPr lang="en-US" sz="1800" dirty="0"/>
              <a:t>The right to work should not be based on age</a:t>
            </a:r>
          </a:p>
          <a:p>
            <a:pPr lvl="2">
              <a:spcBef>
                <a:spcPts val="1200"/>
              </a:spcBef>
            </a:pPr>
            <a:r>
              <a:rPr lang="en-US" sz="1800" dirty="0"/>
              <a:t>Mandatory retirement age should be abolished </a:t>
            </a:r>
            <a:r>
              <a:rPr lang="en-US" sz="1800" i="1" dirty="0"/>
              <a:t>(Age-Platform Europe, 2021)</a:t>
            </a:r>
          </a:p>
          <a:p>
            <a:pPr lvl="2">
              <a:spcBef>
                <a:spcPts val="1200"/>
              </a:spcBef>
            </a:pPr>
            <a:endParaRPr lang="en-US" sz="1600" dirty="0"/>
          </a:p>
          <a:p>
            <a:pPr lvl="1">
              <a:spcBef>
                <a:spcPts val="12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3437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3318" y="5979883"/>
            <a:ext cx="2255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ea typeface="Times New Roman" panose="02020603050405020304" pitchFamily="18" charset="0"/>
              </a:rPr>
              <a:t>(Riley &amp; Riley, 1994)</a:t>
            </a:r>
            <a:endParaRPr lang="en-US" sz="2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771595" y="551806"/>
            <a:ext cx="6220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BankNue Lined" pitchFamily="50" charset="0"/>
                <a:ea typeface="+mj-ea"/>
                <a:cs typeface="+mj-cs"/>
              </a:rPr>
              <a:t>Chronological a</a:t>
            </a:r>
            <a:r>
              <a:rPr lang="en-US" sz="4000" b="1" dirty="0" err="1">
                <a:latin typeface="BankNue Lined" pitchFamily="50" charset="0"/>
                <a:ea typeface="+mj-ea"/>
                <a:cs typeface="+mj-cs"/>
              </a:rPr>
              <a:t>ge</a:t>
            </a:r>
            <a:endParaRPr lang="en-US" sz="4000" b="1" dirty="0">
              <a:latin typeface="BankNue Lined" pitchFamily="50" charset="0"/>
              <a:ea typeface="+mj-ea"/>
              <a:cs typeface="+mj-cs"/>
            </a:endParaRPr>
          </a:p>
        </p:txBody>
      </p:sp>
      <p:grpSp>
        <p:nvGrpSpPr>
          <p:cNvPr id="50" name="קבוצה 49"/>
          <p:cNvGrpSpPr/>
          <p:nvPr/>
        </p:nvGrpSpPr>
        <p:grpSpPr>
          <a:xfrm>
            <a:off x="765195" y="1983874"/>
            <a:ext cx="10655364" cy="3035588"/>
            <a:chOff x="573896" y="1487905"/>
            <a:chExt cx="7991523" cy="227669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47" name="קבוצה 46"/>
            <p:cNvGrpSpPr/>
            <p:nvPr/>
          </p:nvGrpSpPr>
          <p:grpSpPr>
            <a:xfrm>
              <a:off x="573896" y="1864687"/>
              <a:ext cx="2665365" cy="1523132"/>
              <a:chOff x="573896" y="1864687"/>
              <a:chExt cx="2665365" cy="1523132"/>
            </a:xfrm>
          </p:grpSpPr>
          <p:sp>
            <p:nvSpPr>
              <p:cNvPr id="3" name="מלבן 2"/>
              <p:cNvSpPr/>
              <p:nvPr/>
            </p:nvSpPr>
            <p:spPr>
              <a:xfrm>
                <a:off x="573896" y="1864687"/>
                <a:ext cx="2665365" cy="1523132"/>
              </a:xfrm>
              <a:prstGeom prst="rect">
                <a:avLst/>
              </a:prstGeom>
              <a:solidFill>
                <a:schemeClr val="accent6"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384000" numCol="1" spcCol="0" rtlCol="1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Education</a:t>
                </a:r>
              </a:p>
            </p:txBody>
          </p:sp>
          <p:grpSp>
            <p:nvGrpSpPr>
              <p:cNvPr id="19" name="Group 82"/>
              <p:cNvGrpSpPr/>
              <p:nvPr/>
            </p:nvGrpSpPr>
            <p:grpSpPr>
              <a:xfrm>
                <a:off x="1869000" y="2360522"/>
                <a:ext cx="394072" cy="345005"/>
                <a:chOff x="8000315" y="4830819"/>
                <a:chExt cx="476827" cy="417455"/>
              </a:xfrm>
              <a:solidFill>
                <a:schemeClr val="accent2"/>
              </a:solidFill>
            </p:grpSpPr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8000315" y="4830819"/>
                  <a:ext cx="476827" cy="343241"/>
                </a:xfrm>
                <a:custGeom>
                  <a:avLst/>
                  <a:gdLst>
                    <a:gd name="T0" fmla="*/ 325 w 325"/>
                    <a:gd name="T1" fmla="*/ 61 h 234"/>
                    <a:gd name="T2" fmla="*/ 301 w 325"/>
                    <a:gd name="T3" fmla="*/ 32 h 234"/>
                    <a:gd name="T4" fmla="*/ 169 w 325"/>
                    <a:gd name="T5" fmla="*/ 1 h 234"/>
                    <a:gd name="T6" fmla="*/ 162 w 325"/>
                    <a:gd name="T7" fmla="*/ 0 h 234"/>
                    <a:gd name="T8" fmla="*/ 155 w 325"/>
                    <a:gd name="T9" fmla="*/ 1 h 234"/>
                    <a:gd name="T10" fmla="*/ 23 w 325"/>
                    <a:gd name="T11" fmla="*/ 32 h 234"/>
                    <a:gd name="T12" fmla="*/ 0 w 325"/>
                    <a:gd name="T13" fmla="*/ 61 h 234"/>
                    <a:gd name="T14" fmla="*/ 23 w 325"/>
                    <a:gd name="T15" fmla="*/ 91 h 234"/>
                    <a:gd name="T16" fmla="*/ 50 w 325"/>
                    <a:gd name="T17" fmla="*/ 97 h 234"/>
                    <a:gd name="T18" fmla="*/ 50 w 325"/>
                    <a:gd name="T19" fmla="*/ 183 h 234"/>
                    <a:gd name="T20" fmla="*/ 162 w 325"/>
                    <a:gd name="T21" fmla="*/ 234 h 234"/>
                    <a:gd name="T22" fmla="*/ 274 w 325"/>
                    <a:gd name="T23" fmla="*/ 183 h 234"/>
                    <a:gd name="T24" fmla="*/ 274 w 325"/>
                    <a:gd name="T25" fmla="*/ 97 h 234"/>
                    <a:gd name="T26" fmla="*/ 301 w 325"/>
                    <a:gd name="T27" fmla="*/ 91 h 234"/>
                    <a:gd name="T28" fmla="*/ 325 w 325"/>
                    <a:gd name="T29" fmla="*/ 61 h 234"/>
                    <a:gd name="T30" fmla="*/ 254 w 325"/>
                    <a:gd name="T31" fmla="*/ 183 h 234"/>
                    <a:gd name="T32" fmla="*/ 162 w 325"/>
                    <a:gd name="T33" fmla="*/ 214 h 234"/>
                    <a:gd name="T34" fmla="*/ 71 w 325"/>
                    <a:gd name="T35" fmla="*/ 183 h 234"/>
                    <a:gd name="T36" fmla="*/ 71 w 325"/>
                    <a:gd name="T37" fmla="*/ 102 h 234"/>
                    <a:gd name="T38" fmla="*/ 156 w 325"/>
                    <a:gd name="T39" fmla="*/ 122 h 234"/>
                    <a:gd name="T40" fmla="*/ 162 w 325"/>
                    <a:gd name="T41" fmla="*/ 122 h 234"/>
                    <a:gd name="T42" fmla="*/ 169 w 325"/>
                    <a:gd name="T43" fmla="*/ 122 h 234"/>
                    <a:gd name="T44" fmla="*/ 254 w 325"/>
                    <a:gd name="T45" fmla="*/ 102 h 234"/>
                    <a:gd name="T46" fmla="*/ 254 w 325"/>
                    <a:gd name="T47" fmla="*/ 183 h 234"/>
                    <a:gd name="T48" fmla="*/ 165 w 325"/>
                    <a:gd name="T49" fmla="*/ 102 h 234"/>
                    <a:gd name="T50" fmla="*/ 162 w 325"/>
                    <a:gd name="T51" fmla="*/ 102 h 234"/>
                    <a:gd name="T52" fmla="*/ 160 w 325"/>
                    <a:gd name="T53" fmla="*/ 102 h 234"/>
                    <a:gd name="T54" fmla="*/ 28 w 325"/>
                    <a:gd name="T55" fmla="*/ 71 h 234"/>
                    <a:gd name="T56" fmla="*/ 20 w 325"/>
                    <a:gd name="T57" fmla="*/ 61 h 234"/>
                    <a:gd name="T58" fmla="*/ 28 w 325"/>
                    <a:gd name="T59" fmla="*/ 51 h 234"/>
                    <a:gd name="T60" fmla="*/ 160 w 325"/>
                    <a:gd name="T61" fmla="*/ 21 h 234"/>
                    <a:gd name="T62" fmla="*/ 162 w 325"/>
                    <a:gd name="T63" fmla="*/ 21 h 234"/>
                    <a:gd name="T64" fmla="*/ 165 w 325"/>
                    <a:gd name="T65" fmla="*/ 21 h 234"/>
                    <a:gd name="T66" fmla="*/ 297 w 325"/>
                    <a:gd name="T67" fmla="*/ 51 h 234"/>
                    <a:gd name="T68" fmla="*/ 305 w 325"/>
                    <a:gd name="T69" fmla="*/ 61 h 234"/>
                    <a:gd name="T70" fmla="*/ 297 w 325"/>
                    <a:gd name="T71" fmla="*/ 71 h 234"/>
                    <a:gd name="T72" fmla="*/ 165 w 325"/>
                    <a:gd name="T73" fmla="*/ 10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5" h="234">
                      <a:moveTo>
                        <a:pt x="325" y="61"/>
                      </a:moveTo>
                      <a:cubicBezTo>
                        <a:pt x="325" y="47"/>
                        <a:pt x="315" y="35"/>
                        <a:pt x="301" y="32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167" y="0"/>
                        <a:pt x="165" y="0"/>
                        <a:pt x="162" y="0"/>
                      </a:cubicBezTo>
                      <a:cubicBezTo>
                        <a:pt x="160" y="0"/>
                        <a:pt x="158" y="0"/>
                        <a:pt x="155" y="1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9" y="35"/>
                        <a:pt x="0" y="47"/>
                        <a:pt x="0" y="61"/>
                      </a:cubicBezTo>
                      <a:cubicBezTo>
                        <a:pt x="0" y="76"/>
                        <a:pt x="9" y="88"/>
                        <a:pt x="23" y="91"/>
                      </a:cubicBezTo>
                      <a:cubicBezTo>
                        <a:pt x="50" y="97"/>
                        <a:pt x="50" y="97"/>
                        <a:pt x="50" y="97"/>
                      </a:cubicBezTo>
                      <a:cubicBezTo>
                        <a:pt x="50" y="183"/>
                        <a:pt x="50" y="183"/>
                        <a:pt x="50" y="183"/>
                      </a:cubicBezTo>
                      <a:cubicBezTo>
                        <a:pt x="50" y="210"/>
                        <a:pt x="81" y="234"/>
                        <a:pt x="162" y="234"/>
                      </a:cubicBezTo>
                      <a:cubicBezTo>
                        <a:pt x="243" y="234"/>
                        <a:pt x="274" y="210"/>
                        <a:pt x="274" y="183"/>
                      </a:cubicBezTo>
                      <a:cubicBezTo>
                        <a:pt x="274" y="97"/>
                        <a:pt x="274" y="97"/>
                        <a:pt x="274" y="97"/>
                      </a:cubicBezTo>
                      <a:cubicBezTo>
                        <a:pt x="301" y="91"/>
                        <a:pt x="301" y="91"/>
                        <a:pt x="301" y="91"/>
                      </a:cubicBezTo>
                      <a:cubicBezTo>
                        <a:pt x="315" y="88"/>
                        <a:pt x="325" y="76"/>
                        <a:pt x="325" y="61"/>
                      </a:cubicBezTo>
                      <a:close/>
                      <a:moveTo>
                        <a:pt x="254" y="183"/>
                      </a:moveTo>
                      <a:cubicBezTo>
                        <a:pt x="254" y="195"/>
                        <a:pt x="223" y="214"/>
                        <a:pt x="162" y="214"/>
                      </a:cubicBezTo>
                      <a:cubicBezTo>
                        <a:pt x="101" y="214"/>
                        <a:pt x="71" y="195"/>
                        <a:pt x="71" y="183"/>
                      </a:cubicBezTo>
                      <a:cubicBezTo>
                        <a:pt x="71" y="102"/>
                        <a:pt x="71" y="102"/>
                        <a:pt x="71" y="102"/>
                      </a:cubicBezTo>
                      <a:cubicBezTo>
                        <a:pt x="156" y="122"/>
                        <a:pt x="156" y="122"/>
                        <a:pt x="156" y="122"/>
                      </a:cubicBezTo>
                      <a:cubicBezTo>
                        <a:pt x="158" y="122"/>
                        <a:pt x="160" y="122"/>
                        <a:pt x="162" y="122"/>
                      </a:cubicBezTo>
                      <a:cubicBezTo>
                        <a:pt x="165" y="122"/>
                        <a:pt x="167" y="122"/>
                        <a:pt x="169" y="122"/>
                      </a:cubicBezTo>
                      <a:cubicBezTo>
                        <a:pt x="254" y="102"/>
                        <a:pt x="254" y="102"/>
                        <a:pt x="254" y="102"/>
                      </a:cubicBezTo>
                      <a:lnTo>
                        <a:pt x="254" y="183"/>
                      </a:lnTo>
                      <a:close/>
                      <a:moveTo>
                        <a:pt x="165" y="102"/>
                      </a:moveTo>
                      <a:cubicBezTo>
                        <a:pt x="164" y="102"/>
                        <a:pt x="163" y="102"/>
                        <a:pt x="162" y="102"/>
                      </a:cubicBezTo>
                      <a:cubicBezTo>
                        <a:pt x="162" y="102"/>
                        <a:pt x="161" y="102"/>
                        <a:pt x="160" y="102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3" y="70"/>
                        <a:pt x="20" y="66"/>
                        <a:pt x="20" y="61"/>
                      </a:cubicBezTo>
                      <a:cubicBezTo>
                        <a:pt x="20" y="57"/>
                        <a:pt x="23" y="52"/>
                        <a:pt x="28" y="51"/>
                      </a:cubicBezTo>
                      <a:cubicBezTo>
                        <a:pt x="160" y="21"/>
                        <a:pt x="160" y="21"/>
                        <a:pt x="160" y="21"/>
                      </a:cubicBezTo>
                      <a:cubicBezTo>
                        <a:pt x="161" y="21"/>
                        <a:pt x="162" y="21"/>
                        <a:pt x="162" y="21"/>
                      </a:cubicBezTo>
                      <a:cubicBezTo>
                        <a:pt x="163" y="21"/>
                        <a:pt x="164" y="21"/>
                        <a:pt x="165" y="21"/>
                      </a:cubicBezTo>
                      <a:cubicBezTo>
                        <a:pt x="297" y="51"/>
                        <a:pt x="297" y="51"/>
                        <a:pt x="297" y="51"/>
                      </a:cubicBezTo>
                      <a:cubicBezTo>
                        <a:pt x="301" y="52"/>
                        <a:pt x="305" y="57"/>
                        <a:pt x="305" y="61"/>
                      </a:cubicBezTo>
                      <a:cubicBezTo>
                        <a:pt x="305" y="66"/>
                        <a:pt x="301" y="70"/>
                        <a:pt x="297" y="71"/>
                      </a:cubicBezTo>
                      <a:lnTo>
                        <a:pt x="165" y="10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8431376" y="4980485"/>
                  <a:ext cx="30923" cy="163890"/>
                </a:xfrm>
                <a:custGeom>
                  <a:avLst/>
                  <a:gdLst>
                    <a:gd name="T0" fmla="*/ 0 w 21"/>
                    <a:gd name="T1" fmla="*/ 10 h 112"/>
                    <a:gd name="T2" fmla="*/ 0 w 21"/>
                    <a:gd name="T3" fmla="*/ 102 h 112"/>
                    <a:gd name="T4" fmla="*/ 11 w 21"/>
                    <a:gd name="T5" fmla="*/ 112 h 112"/>
                    <a:gd name="T6" fmla="*/ 21 w 21"/>
                    <a:gd name="T7" fmla="*/ 102 h 112"/>
                    <a:gd name="T8" fmla="*/ 21 w 21"/>
                    <a:gd name="T9" fmla="*/ 10 h 112"/>
                    <a:gd name="T10" fmla="*/ 11 w 21"/>
                    <a:gd name="T11" fmla="*/ 0 h 112"/>
                    <a:gd name="T12" fmla="*/ 0 w 21"/>
                    <a:gd name="T13" fmla="*/ 1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112">
                      <a:moveTo>
                        <a:pt x="0" y="10"/>
                      </a:move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7"/>
                        <a:pt x="5" y="112"/>
                        <a:pt x="11" y="112"/>
                      </a:cubicBezTo>
                      <a:cubicBezTo>
                        <a:pt x="16" y="112"/>
                        <a:pt x="21" y="107"/>
                        <a:pt x="21" y="102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4"/>
                        <a:pt x="16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8416533" y="5159217"/>
                  <a:ext cx="60608" cy="8905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</p:grpSp>
          <p:sp>
            <p:nvSpPr>
              <p:cNvPr id="23" name="Freeform 2206"/>
              <p:cNvSpPr>
                <a:spLocks noEditPoints="1"/>
              </p:cNvSpPr>
              <p:nvPr/>
            </p:nvSpPr>
            <p:spPr bwMode="auto">
              <a:xfrm>
                <a:off x="1575896" y="2346720"/>
                <a:ext cx="248920" cy="322673"/>
              </a:xfrm>
              <a:custGeom>
                <a:avLst/>
                <a:gdLst>
                  <a:gd name="T0" fmla="*/ 40 w 213"/>
                  <a:gd name="T1" fmla="*/ 0 h 284"/>
                  <a:gd name="T2" fmla="*/ 24 w 213"/>
                  <a:gd name="T3" fmla="*/ 3 h 284"/>
                  <a:gd name="T4" fmla="*/ 6 w 213"/>
                  <a:gd name="T5" fmla="*/ 18 h 284"/>
                  <a:gd name="T6" fmla="*/ 0 w 213"/>
                  <a:gd name="T7" fmla="*/ 40 h 284"/>
                  <a:gd name="T8" fmla="*/ 0 w 213"/>
                  <a:gd name="T9" fmla="*/ 244 h 284"/>
                  <a:gd name="T10" fmla="*/ 1 w 213"/>
                  <a:gd name="T11" fmla="*/ 252 h 284"/>
                  <a:gd name="T12" fmla="*/ 12 w 213"/>
                  <a:gd name="T13" fmla="*/ 272 h 284"/>
                  <a:gd name="T14" fmla="*/ 32 w 213"/>
                  <a:gd name="T15" fmla="*/ 283 h 284"/>
                  <a:gd name="T16" fmla="*/ 186 w 213"/>
                  <a:gd name="T17" fmla="*/ 284 h 284"/>
                  <a:gd name="T18" fmla="*/ 192 w 213"/>
                  <a:gd name="T19" fmla="*/ 284 h 284"/>
                  <a:gd name="T20" fmla="*/ 205 w 213"/>
                  <a:gd name="T21" fmla="*/ 276 h 284"/>
                  <a:gd name="T22" fmla="*/ 213 w 213"/>
                  <a:gd name="T23" fmla="*/ 263 h 284"/>
                  <a:gd name="T24" fmla="*/ 213 w 213"/>
                  <a:gd name="T25" fmla="*/ 26 h 284"/>
                  <a:gd name="T26" fmla="*/ 208 w 213"/>
                  <a:gd name="T27" fmla="*/ 12 h 284"/>
                  <a:gd name="T28" fmla="*/ 197 w 213"/>
                  <a:gd name="T29" fmla="*/ 2 h 284"/>
                  <a:gd name="T30" fmla="*/ 186 w 213"/>
                  <a:gd name="T31" fmla="*/ 0 h 284"/>
                  <a:gd name="T32" fmla="*/ 146 w 213"/>
                  <a:gd name="T33" fmla="*/ 83 h 284"/>
                  <a:gd name="T34" fmla="*/ 127 w 213"/>
                  <a:gd name="T35" fmla="*/ 66 h 284"/>
                  <a:gd name="T36" fmla="*/ 118 w 213"/>
                  <a:gd name="T37" fmla="*/ 69 h 284"/>
                  <a:gd name="T38" fmla="*/ 195 w 213"/>
                  <a:gd name="T39" fmla="*/ 257 h 284"/>
                  <a:gd name="T40" fmla="*/ 193 w 213"/>
                  <a:gd name="T41" fmla="*/ 264 h 284"/>
                  <a:gd name="T42" fmla="*/ 40 w 213"/>
                  <a:gd name="T43" fmla="*/ 266 h 284"/>
                  <a:gd name="T44" fmla="*/ 40 w 213"/>
                  <a:gd name="T45" fmla="*/ 266 h 284"/>
                  <a:gd name="T46" fmla="*/ 27 w 213"/>
                  <a:gd name="T47" fmla="*/ 263 h 284"/>
                  <a:gd name="T48" fmla="*/ 20 w 213"/>
                  <a:gd name="T49" fmla="*/ 253 h 284"/>
                  <a:gd name="T50" fmla="*/ 17 w 213"/>
                  <a:gd name="T51" fmla="*/ 244 h 284"/>
                  <a:gd name="T52" fmla="*/ 18 w 213"/>
                  <a:gd name="T53" fmla="*/ 240 h 284"/>
                  <a:gd name="T54" fmla="*/ 24 w 213"/>
                  <a:gd name="T55" fmla="*/ 228 h 284"/>
                  <a:gd name="T56" fmla="*/ 35 w 213"/>
                  <a:gd name="T57" fmla="*/ 222 h 284"/>
                  <a:gd name="T58" fmla="*/ 186 w 213"/>
                  <a:gd name="T59" fmla="*/ 222 h 284"/>
                  <a:gd name="T60" fmla="*/ 195 w 213"/>
                  <a:gd name="T61" fmla="*/ 221 h 284"/>
                  <a:gd name="T62" fmla="*/ 195 w 213"/>
                  <a:gd name="T63" fmla="*/ 195 h 284"/>
                  <a:gd name="T64" fmla="*/ 193 w 213"/>
                  <a:gd name="T65" fmla="*/ 202 h 284"/>
                  <a:gd name="T66" fmla="*/ 40 w 213"/>
                  <a:gd name="T67" fmla="*/ 204 h 284"/>
                  <a:gd name="T68" fmla="*/ 34 w 213"/>
                  <a:gd name="T69" fmla="*/ 204 h 284"/>
                  <a:gd name="T70" fmla="*/ 17 w 213"/>
                  <a:gd name="T71" fmla="*/ 211 h 284"/>
                  <a:gd name="T72" fmla="*/ 17 w 213"/>
                  <a:gd name="T73" fmla="*/ 40 h 284"/>
                  <a:gd name="T74" fmla="*/ 20 w 213"/>
                  <a:gd name="T75" fmla="*/ 31 h 284"/>
                  <a:gd name="T76" fmla="*/ 27 w 213"/>
                  <a:gd name="T77" fmla="*/ 21 h 284"/>
                  <a:gd name="T78" fmla="*/ 40 w 213"/>
                  <a:gd name="T79" fmla="*/ 18 h 284"/>
                  <a:gd name="T80" fmla="*/ 84 w 213"/>
                  <a:gd name="T81" fmla="*/ 102 h 284"/>
                  <a:gd name="T82" fmla="*/ 85 w 213"/>
                  <a:gd name="T83" fmla="*/ 107 h 284"/>
                  <a:gd name="T84" fmla="*/ 89 w 213"/>
                  <a:gd name="T85" fmla="*/ 111 h 284"/>
                  <a:gd name="T86" fmla="*/ 96 w 213"/>
                  <a:gd name="T87" fmla="*/ 111 h 284"/>
                  <a:gd name="T88" fmla="*/ 149 w 213"/>
                  <a:gd name="T89" fmla="*/ 109 h 284"/>
                  <a:gd name="T90" fmla="*/ 154 w 213"/>
                  <a:gd name="T91" fmla="*/ 111 h 284"/>
                  <a:gd name="T92" fmla="*/ 159 w 213"/>
                  <a:gd name="T93" fmla="*/ 110 h 284"/>
                  <a:gd name="T94" fmla="*/ 164 w 213"/>
                  <a:gd name="T95" fmla="*/ 104 h 284"/>
                  <a:gd name="T96" fmla="*/ 186 w 213"/>
                  <a:gd name="T97" fmla="*/ 18 h 284"/>
                  <a:gd name="T98" fmla="*/ 193 w 213"/>
                  <a:gd name="T99" fmla="*/ 20 h 284"/>
                  <a:gd name="T100" fmla="*/ 195 w 213"/>
                  <a:gd name="T101" fmla="*/ 19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3" h="284">
                    <a:moveTo>
                      <a:pt x="186" y="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1" y="252"/>
                    </a:lnTo>
                    <a:lnTo>
                      <a:pt x="3" y="260"/>
                    </a:lnTo>
                    <a:lnTo>
                      <a:pt x="6" y="266"/>
                    </a:lnTo>
                    <a:lnTo>
                      <a:pt x="12" y="272"/>
                    </a:lnTo>
                    <a:lnTo>
                      <a:pt x="17" y="277"/>
                    </a:lnTo>
                    <a:lnTo>
                      <a:pt x="24" y="281"/>
                    </a:lnTo>
                    <a:lnTo>
                      <a:pt x="32" y="283"/>
                    </a:lnTo>
                    <a:lnTo>
                      <a:pt x="40" y="284"/>
                    </a:lnTo>
                    <a:lnTo>
                      <a:pt x="40" y="284"/>
                    </a:lnTo>
                    <a:lnTo>
                      <a:pt x="186" y="284"/>
                    </a:lnTo>
                    <a:lnTo>
                      <a:pt x="186" y="284"/>
                    </a:lnTo>
                    <a:lnTo>
                      <a:pt x="186" y="284"/>
                    </a:lnTo>
                    <a:lnTo>
                      <a:pt x="192" y="284"/>
                    </a:lnTo>
                    <a:lnTo>
                      <a:pt x="197" y="282"/>
                    </a:lnTo>
                    <a:lnTo>
                      <a:pt x="202" y="279"/>
                    </a:lnTo>
                    <a:lnTo>
                      <a:pt x="205" y="276"/>
                    </a:lnTo>
                    <a:lnTo>
                      <a:pt x="208" y="272"/>
                    </a:lnTo>
                    <a:lnTo>
                      <a:pt x="210" y="267"/>
                    </a:lnTo>
                    <a:lnTo>
                      <a:pt x="213" y="263"/>
                    </a:lnTo>
                    <a:lnTo>
                      <a:pt x="213" y="257"/>
                    </a:lnTo>
                    <a:lnTo>
                      <a:pt x="213" y="26"/>
                    </a:lnTo>
                    <a:lnTo>
                      <a:pt x="213" y="26"/>
                    </a:lnTo>
                    <a:lnTo>
                      <a:pt x="213" y="21"/>
                    </a:lnTo>
                    <a:lnTo>
                      <a:pt x="210" y="16"/>
                    </a:lnTo>
                    <a:lnTo>
                      <a:pt x="208" y="12"/>
                    </a:lnTo>
                    <a:lnTo>
                      <a:pt x="205" y="8"/>
                    </a:lnTo>
                    <a:lnTo>
                      <a:pt x="202" y="4"/>
                    </a:lnTo>
                    <a:lnTo>
                      <a:pt x="197" y="2"/>
                    </a:lnTo>
                    <a:lnTo>
                      <a:pt x="192" y="1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  <a:moveTo>
                      <a:pt x="102" y="18"/>
                    </a:moveTo>
                    <a:lnTo>
                      <a:pt x="146" y="18"/>
                    </a:lnTo>
                    <a:lnTo>
                      <a:pt x="146" y="83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27" y="66"/>
                    </a:lnTo>
                    <a:lnTo>
                      <a:pt x="124" y="66"/>
                    </a:lnTo>
                    <a:lnTo>
                      <a:pt x="121" y="68"/>
                    </a:lnTo>
                    <a:lnTo>
                      <a:pt x="118" y="69"/>
                    </a:lnTo>
                    <a:lnTo>
                      <a:pt x="102" y="83"/>
                    </a:lnTo>
                    <a:lnTo>
                      <a:pt x="102" y="18"/>
                    </a:lnTo>
                    <a:close/>
                    <a:moveTo>
                      <a:pt x="195" y="257"/>
                    </a:moveTo>
                    <a:lnTo>
                      <a:pt x="195" y="257"/>
                    </a:lnTo>
                    <a:lnTo>
                      <a:pt x="195" y="261"/>
                    </a:lnTo>
                    <a:lnTo>
                      <a:pt x="193" y="264"/>
                    </a:lnTo>
                    <a:lnTo>
                      <a:pt x="189" y="265"/>
                    </a:lnTo>
                    <a:lnTo>
                      <a:pt x="186" y="266"/>
                    </a:lnTo>
                    <a:lnTo>
                      <a:pt x="40" y="266"/>
                    </a:lnTo>
                    <a:lnTo>
                      <a:pt x="40" y="266"/>
                    </a:lnTo>
                    <a:lnTo>
                      <a:pt x="40" y="266"/>
                    </a:lnTo>
                    <a:lnTo>
                      <a:pt x="40" y="266"/>
                    </a:lnTo>
                    <a:lnTo>
                      <a:pt x="35" y="266"/>
                    </a:lnTo>
                    <a:lnTo>
                      <a:pt x="31" y="264"/>
                    </a:lnTo>
                    <a:lnTo>
                      <a:pt x="27" y="263"/>
                    </a:lnTo>
                    <a:lnTo>
                      <a:pt x="24" y="260"/>
                    </a:lnTo>
                    <a:lnTo>
                      <a:pt x="22" y="256"/>
                    </a:lnTo>
                    <a:lnTo>
                      <a:pt x="20" y="253"/>
                    </a:lnTo>
                    <a:lnTo>
                      <a:pt x="18" y="248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8" y="240"/>
                    </a:lnTo>
                    <a:lnTo>
                      <a:pt x="20" y="235"/>
                    </a:lnTo>
                    <a:lnTo>
                      <a:pt x="22" y="232"/>
                    </a:lnTo>
                    <a:lnTo>
                      <a:pt x="24" y="228"/>
                    </a:lnTo>
                    <a:lnTo>
                      <a:pt x="27" y="225"/>
                    </a:lnTo>
                    <a:lnTo>
                      <a:pt x="31" y="224"/>
                    </a:lnTo>
                    <a:lnTo>
                      <a:pt x="35" y="222"/>
                    </a:lnTo>
                    <a:lnTo>
                      <a:pt x="40" y="222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90" y="222"/>
                    </a:lnTo>
                    <a:lnTo>
                      <a:pt x="195" y="221"/>
                    </a:lnTo>
                    <a:lnTo>
                      <a:pt x="195" y="257"/>
                    </a:lnTo>
                    <a:lnTo>
                      <a:pt x="195" y="257"/>
                    </a:lnTo>
                    <a:close/>
                    <a:moveTo>
                      <a:pt x="195" y="195"/>
                    </a:moveTo>
                    <a:lnTo>
                      <a:pt x="195" y="195"/>
                    </a:lnTo>
                    <a:lnTo>
                      <a:pt x="195" y="198"/>
                    </a:lnTo>
                    <a:lnTo>
                      <a:pt x="193" y="202"/>
                    </a:lnTo>
                    <a:lnTo>
                      <a:pt x="189" y="203"/>
                    </a:lnTo>
                    <a:lnTo>
                      <a:pt x="186" y="204"/>
                    </a:lnTo>
                    <a:lnTo>
                      <a:pt x="40" y="204"/>
                    </a:lnTo>
                    <a:lnTo>
                      <a:pt x="40" y="204"/>
                    </a:lnTo>
                    <a:lnTo>
                      <a:pt x="40" y="204"/>
                    </a:lnTo>
                    <a:lnTo>
                      <a:pt x="34" y="204"/>
                    </a:lnTo>
                    <a:lnTo>
                      <a:pt x="28" y="206"/>
                    </a:lnTo>
                    <a:lnTo>
                      <a:pt x="23" y="208"/>
                    </a:lnTo>
                    <a:lnTo>
                      <a:pt x="17" y="211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8" y="35"/>
                    </a:lnTo>
                    <a:lnTo>
                      <a:pt x="20" y="31"/>
                    </a:lnTo>
                    <a:lnTo>
                      <a:pt x="22" y="28"/>
                    </a:lnTo>
                    <a:lnTo>
                      <a:pt x="24" y="24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5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84" y="18"/>
                    </a:lnTo>
                    <a:lnTo>
                      <a:pt x="84" y="102"/>
                    </a:lnTo>
                    <a:lnTo>
                      <a:pt x="84" y="102"/>
                    </a:lnTo>
                    <a:lnTo>
                      <a:pt x="85" y="105"/>
                    </a:lnTo>
                    <a:lnTo>
                      <a:pt x="85" y="107"/>
                    </a:lnTo>
                    <a:lnTo>
                      <a:pt x="87" y="109"/>
                    </a:lnTo>
                    <a:lnTo>
                      <a:pt x="89" y="111"/>
                    </a:lnTo>
                    <a:lnTo>
                      <a:pt x="89" y="111"/>
                    </a:lnTo>
                    <a:lnTo>
                      <a:pt x="93" y="111"/>
                    </a:lnTo>
                    <a:lnTo>
                      <a:pt x="93" y="111"/>
                    </a:lnTo>
                    <a:lnTo>
                      <a:pt x="96" y="111"/>
                    </a:lnTo>
                    <a:lnTo>
                      <a:pt x="98" y="109"/>
                    </a:lnTo>
                    <a:lnTo>
                      <a:pt x="124" y="88"/>
                    </a:lnTo>
                    <a:lnTo>
                      <a:pt x="149" y="109"/>
                    </a:lnTo>
                    <a:lnTo>
                      <a:pt x="149" y="109"/>
                    </a:lnTo>
                    <a:lnTo>
                      <a:pt x="152" y="110"/>
                    </a:lnTo>
                    <a:lnTo>
                      <a:pt x="154" y="111"/>
                    </a:lnTo>
                    <a:lnTo>
                      <a:pt x="156" y="111"/>
                    </a:lnTo>
                    <a:lnTo>
                      <a:pt x="159" y="110"/>
                    </a:lnTo>
                    <a:lnTo>
                      <a:pt x="159" y="110"/>
                    </a:lnTo>
                    <a:lnTo>
                      <a:pt x="160" y="109"/>
                    </a:lnTo>
                    <a:lnTo>
                      <a:pt x="163" y="106"/>
                    </a:lnTo>
                    <a:lnTo>
                      <a:pt x="164" y="104"/>
                    </a:lnTo>
                    <a:lnTo>
                      <a:pt x="164" y="102"/>
                    </a:lnTo>
                    <a:lnTo>
                      <a:pt x="164" y="18"/>
                    </a:lnTo>
                    <a:lnTo>
                      <a:pt x="186" y="18"/>
                    </a:lnTo>
                    <a:lnTo>
                      <a:pt x="186" y="18"/>
                    </a:lnTo>
                    <a:lnTo>
                      <a:pt x="189" y="19"/>
                    </a:lnTo>
                    <a:lnTo>
                      <a:pt x="193" y="20"/>
                    </a:lnTo>
                    <a:lnTo>
                      <a:pt x="195" y="23"/>
                    </a:lnTo>
                    <a:lnTo>
                      <a:pt x="195" y="26"/>
                    </a:lnTo>
                    <a:lnTo>
                      <a:pt x="195" y="195"/>
                    </a:lnTo>
                    <a:lnTo>
                      <a:pt x="195" y="19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sz="2400"/>
              </a:p>
            </p:txBody>
          </p:sp>
        </p:grpSp>
        <p:grpSp>
          <p:nvGrpSpPr>
            <p:cNvPr id="48" name="קבוצה 47"/>
            <p:cNvGrpSpPr/>
            <p:nvPr/>
          </p:nvGrpSpPr>
          <p:grpSpPr>
            <a:xfrm>
              <a:off x="3276279" y="1864687"/>
              <a:ext cx="2665365" cy="1523132"/>
              <a:chOff x="3276279" y="1864687"/>
              <a:chExt cx="2665365" cy="1523132"/>
            </a:xfrm>
          </p:grpSpPr>
          <p:sp>
            <p:nvSpPr>
              <p:cNvPr id="14" name="מלבן 13"/>
              <p:cNvSpPr/>
              <p:nvPr/>
            </p:nvSpPr>
            <p:spPr>
              <a:xfrm>
                <a:off x="3276279" y="1864687"/>
                <a:ext cx="2665365" cy="1523132"/>
              </a:xfrm>
              <a:prstGeom prst="rect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384000" numCol="1" spcCol="0" rtlCol="1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Work and family</a:t>
                </a:r>
              </a:p>
            </p:txBody>
          </p:sp>
          <p:grpSp>
            <p:nvGrpSpPr>
              <p:cNvPr id="46" name="קבוצה 45"/>
              <p:cNvGrpSpPr/>
              <p:nvPr/>
            </p:nvGrpSpPr>
            <p:grpSpPr>
              <a:xfrm>
                <a:off x="4150190" y="2286587"/>
                <a:ext cx="853082" cy="415161"/>
                <a:chOff x="4196131" y="2266717"/>
                <a:chExt cx="803642" cy="391100"/>
              </a:xfrm>
            </p:grpSpPr>
            <p:sp>
              <p:nvSpPr>
                <p:cNvPr id="24" name="Freeform 1325"/>
                <p:cNvSpPr>
                  <a:spLocks noEditPoints="1"/>
                </p:cNvSpPr>
                <p:nvPr/>
              </p:nvSpPr>
              <p:spPr bwMode="auto">
                <a:xfrm>
                  <a:off x="4196131" y="2271195"/>
                  <a:ext cx="356318" cy="356319"/>
                </a:xfrm>
                <a:custGeom>
                  <a:avLst/>
                  <a:gdLst>
                    <a:gd name="T0" fmla="*/ 195 w 284"/>
                    <a:gd name="T1" fmla="*/ 54 h 284"/>
                    <a:gd name="T2" fmla="*/ 187 w 284"/>
                    <a:gd name="T3" fmla="*/ 24 h 284"/>
                    <a:gd name="T4" fmla="*/ 163 w 284"/>
                    <a:gd name="T5" fmla="*/ 5 h 284"/>
                    <a:gd name="T6" fmla="*/ 142 w 284"/>
                    <a:gd name="T7" fmla="*/ 0 h 284"/>
                    <a:gd name="T8" fmla="*/ 112 w 284"/>
                    <a:gd name="T9" fmla="*/ 9 h 284"/>
                    <a:gd name="T10" fmla="*/ 93 w 284"/>
                    <a:gd name="T11" fmla="*/ 32 h 284"/>
                    <a:gd name="T12" fmla="*/ 27 w 284"/>
                    <a:gd name="T13" fmla="*/ 54 h 284"/>
                    <a:gd name="T14" fmla="*/ 17 w 284"/>
                    <a:gd name="T15" fmla="*/ 56 h 284"/>
                    <a:gd name="T16" fmla="*/ 5 w 284"/>
                    <a:gd name="T17" fmla="*/ 66 h 284"/>
                    <a:gd name="T18" fmla="*/ 0 w 284"/>
                    <a:gd name="T19" fmla="*/ 80 h 284"/>
                    <a:gd name="T20" fmla="*/ 1 w 284"/>
                    <a:gd name="T21" fmla="*/ 147 h 284"/>
                    <a:gd name="T22" fmla="*/ 11 w 284"/>
                    <a:gd name="T23" fmla="*/ 163 h 284"/>
                    <a:gd name="T24" fmla="*/ 18 w 284"/>
                    <a:gd name="T25" fmla="*/ 258 h 284"/>
                    <a:gd name="T26" fmla="*/ 22 w 284"/>
                    <a:gd name="T27" fmla="*/ 272 h 284"/>
                    <a:gd name="T28" fmla="*/ 35 w 284"/>
                    <a:gd name="T29" fmla="*/ 282 h 284"/>
                    <a:gd name="T30" fmla="*/ 240 w 284"/>
                    <a:gd name="T31" fmla="*/ 284 h 284"/>
                    <a:gd name="T32" fmla="*/ 251 w 284"/>
                    <a:gd name="T33" fmla="*/ 282 h 284"/>
                    <a:gd name="T34" fmla="*/ 262 w 284"/>
                    <a:gd name="T35" fmla="*/ 272 h 284"/>
                    <a:gd name="T36" fmla="*/ 266 w 284"/>
                    <a:gd name="T37" fmla="*/ 258 h 284"/>
                    <a:gd name="T38" fmla="*/ 274 w 284"/>
                    <a:gd name="T39" fmla="*/ 163 h 284"/>
                    <a:gd name="T40" fmla="*/ 284 w 284"/>
                    <a:gd name="T41" fmla="*/ 147 h 284"/>
                    <a:gd name="T42" fmla="*/ 284 w 284"/>
                    <a:gd name="T43" fmla="*/ 80 h 284"/>
                    <a:gd name="T44" fmla="*/ 280 w 284"/>
                    <a:gd name="T45" fmla="*/ 66 h 284"/>
                    <a:gd name="T46" fmla="*/ 269 w 284"/>
                    <a:gd name="T47" fmla="*/ 56 h 284"/>
                    <a:gd name="T48" fmla="*/ 258 w 284"/>
                    <a:gd name="T49" fmla="*/ 54 h 284"/>
                    <a:gd name="T50" fmla="*/ 150 w 284"/>
                    <a:gd name="T51" fmla="*/ 19 h 284"/>
                    <a:gd name="T52" fmla="*/ 168 w 284"/>
                    <a:gd name="T53" fmla="*/ 28 h 284"/>
                    <a:gd name="T54" fmla="*/ 178 w 284"/>
                    <a:gd name="T55" fmla="*/ 47 h 284"/>
                    <a:gd name="T56" fmla="*/ 107 w 284"/>
                    <a:gd name="T57" fmla="*/ 54 h 284"/>
                    <a:gd name="T58" fmla="*/ 113 w 284"/>
                    <a:gd name="T59" fmla="*/ 34 h 284"/>
                    <a:gd name="T60" fmla="*/ 129 w 284"/>
                    <a:gd name="T61" fmla="*/ 21 h 284"/>
                    <a:gd name="T62" fmla="*/ 142 w 284"/>
                    <a:gd name="T63" fmla="*/ 18 h 284"/>
                    <a:gd name="T64" fmla="*/ 44 w 284"/>
                    <a:gd name="T65" fmla="*/ 267 h 284"/>
                    <a:gd name="T66" fmla="*/ 37 w 284"/>
                    <a:gd name="T67" fmla="*/ 261 h 284"/>
                    <a:gd name="T68" fmla="*/ 111 w 284"/>
                    <a:gd name="T69" fmla="*/ 169 h 284"/>
                    <a:gd name="T70" fmla="*/ 112 w 284"/>
                    <a:gd name="T71" fmla="*/ 182 h 284"/>
                    <a:gd name="T72" fmla="*/ 124 w 284"/>
                    <a:gd name="T73" fmla="*/ 191 h 284"/>
                    <a:gd name="T74" fmla="*/ 165 w 284"/>
                    <a:gd name="T75" fmla="*/ 190 h 284"/>
                    <a:gd name="T76" fmla="*/ 173 w 284"/>
                    <a:gd name="T77" fmla="*/ 178 h 284"/>
                    <a:gd name="T78" fmla="*/ 249 w 284"/>
                    <a:gd name="T79" fmla="*/ 258 h 284"/>
                    <a:gd name="T80" fmla="*/ 246 w 284"/>
                    <a:gd name="T81" fmla="*/ 264 h 284"/>
                    <a:gd name="T82" fmla="*/ 240 w 284"/>
                    <a:gd name="T83" fmla="*/ 267 h 284"/>
                    <a:gd name="T84" fmla="*/ 155 w 284"/>
                    <a:gd name="T85" fmla="*/ 147 h 284"/>
                    <a:gd name="T86" fmla="*/ 266 w 284"/>
                    <a:gd name="T87" fmla="*/ 142 h 284"/>
                    <a:gd name="T88" fmla="*/ 264 w 284"/>
                    <a:gd name="T89" fmla="*/ 149 h 284"/>
                    <a:gd name="T90" fmla="*/ 173 w 284"/>
                    <a:gd name="T91" fmla="*/ 151 h 284"/>
                    <a:gd name="T92" fmla="*/ 172 w 284"/>
                    <a:gd name="T93" fmla="*/ 138 h 284"/>
                    <a:gd name="T94" fmla="*/ 160 w 284"/>
                    <a:gd name="T95" fmla="*/ 129 h 284"/>
                    <a:gd name="T96" fmla="*/ 120 w 284"/>
                    <a:gd name="T97" fmla="*/ 130 h 284"/>
                    <a:gd name="T98" fmla="*/ 111 w 284"/>
                    <a:gd name="T99" fmla="*/ 142 h 284"/>
                    <a:gd name="T100" fmla="*/ 27 w 284"/>
                    <a:gd name="T101" fmla="*/ 151 h 284"/>
                    <a:gd name="T102" fmla="*/ 19 w 284"/>
                    <a:gd name="T103" fmla="*/ 146 h 284"/>
                    <a:gd name="T104" fmla="*/ 18 w 284"/>
                    <a:gd name="T105" fmla="*/ 80 h 284"/>
                    <a:gd name="T106" fmla="*/ 23 w 284"/>
                    <a:gd name="T107" fmla="*/ 72 h 284"/>
                    <a:gd name="T108" fmla="*/ 258 w 284"/>
                    <a:gd name="T109" fmla="*/ 71 h 284"/>
                    <a:gd name="T110" fmla="*/ 266 w 284"/>
                    <a:gd name="T111" fmla="*/ 77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84" h="284">
                      <a:moveTo>
                        <a:pt x="258" y="54"/>
                      </a:moveTo>
                      <a:lnTo>
                        <a:pt x="195" y="54"/>
                      </a:lnTo>
                      <a:lnTo>
                        <a:pt x="195" y="54"/>
                      </a:lnTo>
                      <a:lnTo>
                        <a:pt x="194" y="42"/>
                      </a:lnTo>
                      <a:lnTo>
                        <a:pt x="191" y="32"/>
                      </a:lnTo>
                      <a:lnTo>
                        <a:pt x="187" y="24"/>
                      </a:lnTo>
                      <a:lnTo>
                        <a:pt x="180" y="16"/>
                      </a:lnTo>
                      <a:lnTo>
                        <a:pt x="172" y="9"/>
                      </a:lnTo>
                      <a:lnTo>
                        <a:pt x="163" y="5"/>
                      </a:lnTo>
                      <a:lnTo>
                        <a:pt x="153" y="1"/>
                      </a:ln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32" y="1"/>
                      </a:lnTo>
                      <a:lnTo>
                        <a:pt x="122" y="5"/>
                      </a:lnTo>
                      <a:lnTo>
                        <a:pt x="112" y="9"/>
                      </a:lnTo>
                      <a:lnTo>
                        <a:pt x="104" y="16"/>
                      </a:lnTo>
                      <a:lnTo>
                        <a:pt x="98" y="24"/>
                      </a:lnTo>
                      <a:lnTo>
                        <a:pt x="93" y="32"/>
                      </a:lnTo>
                      <a:lnTo>
                        <a:pt x="90" y="42"/>
                      </a:lnTo>
                      <a:lnTo>
                        <a:pt x="89" y="54"/>
                      </a:lnTo>
                      <a:lnTo>
                        <a:pt x="27" y="54"/>
                      </a:lnTo>
                      <a:lnTo>
                        <a:pt x="27" y="54"/>
                      </a:lnTo>
                      <a:lnTo>
                        <a:pt x="21" y="54"/>
                      </a:lnTo>
                      <a:lnTo>
                        <a:pt x="17" y="56"/>
                      </a:lnTo>
                      <a:lnTo>
                        <a:pt x="12" y="58"/>
                      </a:lnTo>
                      <a:lnTo>
                        <a:pt x="8" y="61"/>
                      </a:lnTo>
                      <a:lnTo>
                        <a:pt x="5" y="66"/>
                      </a:lnTo>
                      <a:lnTo>
                        <a:pt x="2" y="70"/>
                      </a:lnTo>
                      <a:lnTo>
                        <a:pt x="1" y="75"/>
                      </a:lnTo>
                      <a:lnTo>
                        <a:pt x="0" y="8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47"/>
                      </a:lnTo>
                      <a:lnTo>
                        <a:pt x="1" y="150"/>
                      </a:lnTo>
                      <a:lnTo>
                        <a:pt x="6" y="158"/>
                      </a:lnTo>
                      <a:lnTo>
                        <a:pt x="11" y="163"/>
                      </a:lnTo>
                      <a:lnTo>
                        <a:pt x="18" y="168"/>
                      </a:lnTo>
                      <a:lnTo>
                        <a:pt x="18" y="258"/>
                      </a:lnTo>
                      <a:lnTo>
                        <a:pt x="18" y="258"/>
                      </a:lnTo>
                      <a:lnTo>
                        <a:pt x="19" y="263"/>
                      </a:lnTo>
                      <a:lnTo>
                        <a:pt x="20" y="268"/>
                      </a:lnTo>
                      <a:lnTo>
                        <a:pt x="22" y="272"/>
                      </a:lnTo>
                      <a:lnTo>
                        <a:pt x="26" y="277"/>
                      </a:lnTo>
                      <a:lnTo>
                        <a:pt x="30" y="280"/>
                      </a:lnTo>
                      <a:lnTo>
                        <a:pt x="35" y="282"/>
                      </a:lnTo>
                      <a:lnTo>
                        <a:pt x="39" y="284"/>
                      </a:lnTo>
                      <a:lnTo>
                        <a:pt x="44" y="284"/>
                      </a:lnTo>
                      <a:lnTo>
                        <a:pt x="240" y="284"/>
                      </a:lnTo>
                      <a:lnTo>
                        <a:pt x="240" y="284"/>
                      </a:lnTo>
                      <a:lnTo>
                        <a:pt x="245" y="284"/>
                      </a:lnTo>
                      <a:lnTo>
                        <a:pt x="251" y="282"/>
                      </a:lnTo>
                      <a:lnTo>
                        <a:pt x="255" y="280"/>
                      </a:lnTo>
                      <a:lnTo>
                        <a:pt x="259" y="277"/>
                      </a:lnTo>
                      <a:lnTo>
                        <a:pt x="262" y="272"/>
                      </a:lnTo>
                      <a:lnTo>
                        <a:pt x="264" y="268"/>
                      </a:lnTo>
                      <a:lnTo>
                        <a:pt x="266" y="263"/>
                      </a:lnTo>
                      <a:lnTo>
                        <a:pt x="266" y="258"/>
                      </a:lnTo>
                      <a:lnTo>
                        <a:pt x="266" y="168"/>
                      </a:lnTo>
                      <a:lnTo>
                        <a:pt x="266" y="168"/>
                      </a:lnTo>
                      <a:lnTo>
                        <a:pt x="274" y="163"/>
                      </a:lnTo>
                      <a:lnTo>
                        <a:pt x="280" y="158"/>
                      </a:lnTo>
                      <a:lnTo>
                        <a:pt x="283" y="150"/>
                      </a:lnTo>
                      <a:lnTo>
                        <a:pt x="284" y="147"/>
                      </a:lnTo>
                      <a:lnTo>
                        <a:pt x="284" y="142"/>
                      </a:lnTo>
                      <a:lnTo>
                        <a:pt x="284" y="80"/>
                      </a:lnTo>
                      <a:lnTo>
                        <a:pt x="284" y="80"/>
                      </a:lnTo>
                      <a:lnTo>
                        <a:pt x="284" y="75"/>
                      </a:lnTo>
                      <a:lnTo>
                        <a:pt x="282" y="70"/>
                      </a:lnTo>
                      <a:lnTo>
                        <a:pt x="280" y="66"/>
                      </a:lnTo>
                      <a:lnTo>
                        <a:pt x="276" y="61"/>
                      </a:lnTo>
                      <a:lnTo>
                        <a:pt x="273" y="58"/>
                      </a:lnTo>
                      <a:lnTo>
                        <a:pt x="269" y="56"/>
                      </a:lnTo>
                      <a:lnTo>
                        <a:pt x="263" y="54"/>
                      </a:lnTo>
                      <a:lnTo>
                        <a:pt x="258" y="54"/>
                      </a:lnTo>
                      <a:lnTo>
                        <a:pt x="258" y="54"/>
                      </a:lnTo>
                      <a:close/>
                      <a:moveTo>
                        <a:pt x="142" y="18"/>
                      </a:moveTo>
                      <a:lnTo>
                        <a:pt x="142" y="18"/>
                      </a:lnTo>
                      <a:lnTo>
                        <a:pt x="150" y="19"/>
                      </a:lnTo>
                      <a:lnTo>
                        <a:pt x="157" y="21"/>
                      </a:lnTo>
                      <a:lnTo>
                        <a:pt x="162" y="24"/>
                      </a:lnTo>
                      <a:lnTo>
                        <a:pt x="168" y="28"/>
                      </a:lnTo>
                      <a:lnTo>
                        <a:pt x="172" y="34"/>
                      </a:lnTo>
                      <a:lnTo>
                        <a:pt x="175" y="40"/>
                      </a:lnTo>
                      <a:lnTo>
                        <a:pt x="178" y="47"/>
                      </a:lnTo>
                      <a:lnTo>
                        <a:pt x="178" y="54"/>
                      </a:lnTo>
                      <a:lnTo>
                        <a:pt x="107" y="54"/>
                      </a:lnTo>
                      <a:lnTo>
                        <a:pt x="107" y="54"/>
                      </a:lnTo>
                      <a:lnTo>
                        <a:pt x="108" y="47"/>
                      </a:lnTo>
                      <a:lnTo>
                        <a:pt x="110" y="40"/>
                      </a:lnTo>
                      <a:lnTo>
                        <a:pt x="113" y="34"/>
                      </a:lnTo>
                      <a:lnTo>
                        <a:pt x="118" y="28"/>
                      </a:lnTo>
                      <a:lnTo>
                        <a:pt x="122" y="24"/>
                      </a:lnTo>
                      <a:lnTo>
                        <a:pt x="129" y="21"/>
                      </a:lnTo>
                      <a:lnTo>
                        <a:pt x="135" y="19"/>
                      </a:lnTo>
                      <a:lnTo>
                        <a:pt x="142" y="18"/>
                      </a:lnTo>
                      <a:lnTo>
                        <a:pt x="142" y="18"/>
                      </a:lnTo>
                      <a:close/>
                      <a:moveTo>
                        <a:pt x="240" y="267"/>
                      </a:moveTo>
                      <a:lnTo>
                        <a:pt x="44" y="267"/>
                      </a:lnTo>
                      <a:lnTo>
                        <a:pt x="44" y="267"/>
                      </a:lnTo>
                      <a:lnTo>
                        <a:pt x="41" y="266"/>
                      </a:lnTo>
                      <a:lnTo>
                        <a:pt x="39" y="264"/>
                      </a:lnTo>
                      <a:lnTo>
                        <a:pt x="37" y="261"/>
                      </a:lnTo>
                      <a:lnTo>
                        <a:pt x="36" y="258"/>
                      </a:lnTo>
                      <a:lnTo>
                        <a:pt x="36" y="169"/>
                      </a:lnTo>
                      <a:lnTo>
                        <a:pt x="111" y="169"/>
                      </a:lnTo>
                      <a:lnTo>
                        <a:pt x="111" y="178"/>
                      </a:lnTo>
                      <a:lnTo>
                        <a:pt x="111" y="178"/>
                      </a:lnTo>
                      <a:lnTo>
                        <a:pt x="112" y="182"/>
                      </a:lnTo>
                      <a:lnTo>
                        <a:pt x="116" y="187"/>
                      </a:lnTo>
                      <a:lnTo>
                        <a:pt x="120" y="190"/>
                      </a:lnTo>
                      <a:lnTo>
                        <a:pt x="124" y="191"/>
                      </a:lnTo>
                      <a:lnTo>
                        <a:pt x="160" y="191"/>
                      </a:lnTo>
                      <a:lnTo>
                        <a:pt x="160" y="191"/>
                      </a:lnTo>
                      <a:lnTo>
                        <a:pt x="165" y="190"/>
                      </a:lnTo>
                      <a:lnTo>
                        <a:pt x="170" y="187"/>
                      </a:lnTo>
                      <a:lnTo>
                        <a:pt x="172" y="182"/>
                      </a:lnTo>
                      <a:lnTo>
                        <a:pt x="173" y="178"/>
                      </a:lnTo>
                      <a:lnTo>
                        <a:pt x="173" y="169"/>
                      </a:lnTo>
                      <a:lnTo>
                        <a:pt x="249" y="169"/>
                      </a:lnTo>
                      <a:lnTo>
                        <a:pt x="249" y="258"/>
                      </a:lnTo>
                      <a:lnTo>
                        <a:pt x="249" y="258"/>
                      </a:lnTo>
                      <a:lnTo>
                        <a:pt x="249" y="261"/>
                      </a:lnTo>
                      <a:lnTo>
                        <a:pt x="246" y="264"/>
                      </a:lnTo>
                      <a:lnTo>
                        <a:pt x="243" y="266"/>
                      </a:lnTo>
                      <a:lnTo>
                        <a:pt x="240" y="267"/>
                      </a:lnTo>
                      <a:lnTo>
                        <a:pt x="240" y="267"/>
                      </a:lnTo>
                      <a:close/>
                      <a:moveTo>
                        <a:pt x="129" y="173"/>
                      </a:moveTo>
                      <a:lnTo>
                        <a:pt x="129" y="147"/>
                      </a:lnTo>
                      <a:lnTo>
                        <a:pt x="155" y="147"/>
                      </a:lnTo>
                      <a:lnTo>
                        <a:pt x="155" y="173"/>
                      </a:lnTo>
                      <a:lnTo>
                        <a:pt x="129" y="173"/>
                      </a:lnTo>
                      <a:close/>
                      <a:moveTo>
                        <a:pt x="266" y="142"/>
                      </a:moveTo>
                      <a:lnTo>
                        <a:pt x="266" y="142"/>
                      </a:lnTo>
                      <a:lnTo>
                        <a:pt x="266" y="146"/>
                      </a:lnTo>
                      <a:lnTo>
                        <a:pt x="264" y="149"/>
                      </a:lnTo>
                      <a:lnTo>
                        <a:pt x="261" y="150"/>
                      </a:lnTo>
                      <a:lnTo>
                        <a:pt x="258" y="151"/>
                      </a:lnTo>
                      <a:lnTo>
                        <a:pt x="173" y="151"/>
                      </a:lnTo>
                      <a:lnTo>
                        <a:pt x="173" y="142"/>
                      </a:lnTo>
                      <a:lnTo>
                        <a:pt x="173" y="142"/>
                      </a:lnTo>
                      <a:lnTo>
                        <a:pt x="172" y="138"/>
                      </a:lnTo>
                      <a:lnTo>
                        <a:pt x="170" y="133"/>
                      </a:lnTo>
                      <a:lnTo>
                        <a:pt x="165" y="130"/>
                      </a:lnTo>
                      <a:lnTo>
                        <a:pt x="160" y="129"/>
                      </a:lnTo>
                      <a:lnTo>
                        <a:pt x="124" y="129"/>
                      </a:lnTo>
                      <a:lnTo>
                        <a:pt x="124" y="129"/>
                      </a:lnTo>
                      <a:lnTo>
                        <a:pt x="120" y="130"/>
                      </a:lnTo>
                      <a:lnTo>
                        <a:pt x="116" y="133"/>
                      </a:lnTo>
                      <a:lnTo>
                        <a:pt x="112" y="138"/>
                      </a:lnTo>
                      <a:lnTo>
                        <a:pt x="111" y="142"/>
                      </a:lnTo>
                      <a:lnTo>
                        <a:pt x="111" y="151"/>
                      </a:lnTo>
                      <a:lnTo>
                        <a:pt x="27" y="151"/>
                      </a:lnTo>
                      <a:lnTo>
                        <a:pt x="27" y="151"/>
                      </a:lnTo>
                      <a:lnTo>
                        <a:pt x="23" y="150"/>
                      </a:lnTo>
                      <a:lnTo>
                        <a:pt x="21" y="149"/>
                      </a:lnTo>
                      <a:lnTo>
                        <a:pt x="19" y="146"/>
                      </a:lnTo>
                      <a:lnTo>
                        <a:pt x="18" y="142"/>
                      </a:lnTo>
                      <a:lnTo>
                        <a:pt x="18" y="80"/>
                      </a:lnTo>
                      <a:lnTo>
                        <a:pt x="18" y="80"/>
                      </a:lnTo>
                      <a:lnTo>
                        <a:pt x="19" y="77"/>
                      </a:lnTo>
                      <a:lnTo>
                        <a:pt x="21" y="74"/>
                      </a:lnTo>
                      <a:lnTo>
                        <a:pt x="23" y="72"/>
                      </a:lnTo>
                      <a:lnTo>
                        <a:pt x="27" y="71"/>
                      </a:lnTo>
                      <a:lnTo>
                        <a:pt x="258" y="71"/>
                      </a:lnTo>
                      <a:lnTo>
                        <a:pt x="258" y="71"/>
                      </a:lnTo>
                      <a:lnTo>
                        <a:pt x="261" y="72"/>
                      </a:lnTo>
                      <a:lnTo>
                        <a:pt x="264" y="74"/>
                      </a:lnTo>
                      <a:lnTo>
                        <a:pt x="266" y="77"/>
                      </a:lnTo>
                      <a:lnTo>
                        <a:pt x="266" y="80"/>
                      </a:lnTo>
                      <a:lnTo>
                        <a:pt x="266" y="14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 sz="2400"/>
                </a:p>
              </p:txBody>
            </p:sp>
            <p:sp>
              <p:nvSpPr>
                <p:cNvPr id="25" name="Freeform 28"/>
                <p:cNvSpPr>
                  <a:spLocks noEditPoints="1"/>
                </p:cNvSpPr>
                <p:nvPr/>
              </p:nvSpPr>
              <p:spPr bwMode="auto">
                <a:xfrm>
                  <a:off x="4622250" y="2266717"/>
                  <a:ext cx="377523" cy="391100"/>
                </a:xfrm>
                <a:custGeom>
                  <a:avLst/>
                  <a:gdLst>
                    <a:gd name="T0" fmla="*/ 1468 w 1504"/>
                    <a:gd name="T1" fmla="*/ 510 h 1558"/>
                    <a:gd name="T2" fmla="*/ 1053 w 1504"/>
                    <a:gd name="T3" fmla="*/ 418 h 1558"/>
                    <a:gd name="T4" fmla="*/ 1044 w 1504"/>
                    <a:gd name="T5" fmla="*/ 292 h 1558"/>
                    <a:gd name="T6" fmla="*/ 460 w 1504"/>
                    <a:gd name="T7" fmla="*/ 292 h 1558"/>
                    <a:gd name="T8" fmla="*/ 451 w 1504"/>
                    <a:gd name="T9" fmla="*/ 418 h 1558"/>
                    <a:gd name="T10" fmla="*/ 36 w 1504"/>
                    <a:gd name="T11" fmla="*/ 510 h 1558"/>
                    <a:gd name="T12" fmla="*/ 0 w 1504"/>
                    <a:gd name="T13" fmla="*/ 691 h 1558"/>
                    <a:gd name="T14" fmla="*/ 73 w 1504"/>
                    <a:gd name="T15" fmla="*/ 1108 h 1558"/>
                    <a:gd name="T16" fmla="*/ 182 w 1504"/>
                    <a:gd name="T17" fmla="*/ 1454 h 1558"/>
                    <a:gd name="T18" fmla="*/ 327 w 1504"/>
                    <a:gd name="T19" fmla="*/ 1454 h 1558"/>
                    <a:gd name="T20" fmla="*/ 436 w 1504"/>
                    <a:gd name="T21" fmla="*/ 1108 h 1558"/>
                    <a:gd name="T22" fmla="*/ 508 w 1504"/>
                    <a:gd name="T23" fmla="*/ 1094 h 1558"/>
                    <a:gd name="T24" fmla="*/ 655 w 1504"/>
                    <a:gd name="T25" fmla="*/ 1558 h 1558"/>
                    <a:gd name="T26" fmla="*/ 849 w 1504"/>
                    <a:gd name="T27" fmla="*/ 1558 h 1558"/>
                    <a:gd name="T28" fmla="*/ 996 w 1504"/>
                    <a:gd name="T29" fmla="*/ 1094 h 1558"/>
                    <a:gd name="T30" fmla="*/ 1068 w 1504"/>
                    <a:gd name="T31" fmla="*/ 1108 h 1558"/>
                    <a:gd name="T32" fmla="*/ 1177 w 1504"/>
                    <a:gd name="T33" fmla="*/ 1454 h 1558"/>
                    <a:gd name="T34" fmla="*/ 1322 w 1504"/>
                    <a:gd name="T35" fmla="*/ 1454 h 1558"/>
                    <a:gd name="T36" fmla="*/ 1431 w 1504"/>
                    <a:gd name="T37" fmla="*/ 1108 h 1558"/>
                    <a:gd name="T38" fmla="*/ 1504 w 1504"/>
                    <a:gd name="T39" fmla="*/ 691 h 1558"/>
                    <a:gd name="T40" fmla="*/ 218 w 1504"/>
                    <a:gd name="T41" fmla="*/ 1048 h 1558"/>
                    <a:gd name="T42" fmla="*/ 182 w 1504"/>
                    <a:gd name="T43" fmla="*/ 1381 h 1558"/>
                    <a:gd name="T44" fmla="*/ 145 w 1504"/>
                    <a:gd name="T45" fmla="*/ 1054 h 1558"/>
                    <a:gd name="T46" fmla="*/ 73 w 1504"/>
                    <a:gd name="T47" fmla="*/ 691 h 1558"/>
                    <a:gd name="T48" fmla="*/ 109 w 1504"/>
                    <a:gd name="T49" fmla="*/ 510 h 1558"/>
                    <a:gd name="T50" fmla="*/ 400 w 1504"/>
                    <a:gd name="T51" fmla="*/ 510 h 1558"/>
                    <a:gd name="T52" fmla="*/ 411 w 1504"/>
                    <a:gd name="T53" fmla="*/ 637 h 1558"/>
                    <a:gd name="T54" fmla="*/ 430 w 1504"/>
                    <a:gd name="T55" fmla="*/ 1009 h 1558"/>
                    <a:gd name="T56" fmla="*/ 363 w 1504"/>
                    <a:gd name="T57" fmla="*/ 1345 h 1558"/>
                    <a:gd name="T58" fmla="*/ 291 w 1504"/>
                    <a:gd name="T59" fmla="*/ 1345 h 1558"/>
                    <a:gd name="T60" fmla="*/ 703 w 1504"/>
                    <a:gd name="T61" fmla="*/ 1014 h 1558"/>
                    <a:gd name="T62" fmla="*/ 655 w 1504"/>
                    <a:gd name="T63" fmla="*/ 1461 h 1558"/>
                    <a:gd name="T64" fmla="*/ 606 w 1504"/>
                    <a:gd name="T65" fmla="*/ 1023 h 1558"/>
                    <a:gd name="T66" fmla="*/ 508 w 1504"/>
                    <a:gd name="T67" fmla="*/ 691 h 1558"/>
                    <a:gd name="T68" fmla="*/ 508 w 1504"/>
                    <a:gd name="T69" fmla="*/ 535 h 1558"/>
                    <a:gd name="T70" fmla="*/ 557 w 1504"/>
                    <a:gd name="T71" fmla="*/ 292 h 1558"/>
                    <a:gd name="T72" fmla="*/ 947 w 1504"/>
                    <a:gd name="T73" fmla="*/ 292 h 1558"/>
                    <a:gd name="T74" fmla="*/ 996 w 1504"/>
                    <a:gd name="T75" fmla="*/ 535 h 1558"/>
                    <a:gd name="T76" fmla="*/ 996 w 1504"/>
                    <a:gd name="T77" fmla="*/ 925 h 1558"/>
                    <a:gd name="T78" fmla="*/ 898 w 1504"/>
                    <a:gd name="T79" fmla="*/ 1412 h 1558"/>
                    <a:gd name="T80" fmla="*/ 801 w 1504"/>
                    <a:gd name="T81" fmla="*/ 1412 h 1558"/>
                    <a:gd name="T82" fmla="*/ 703 w 1504"/>
                    <a:gd name="T83" fmla="*/ 1014 h 1558"/>
                    <a:gd name="T84" fmla="*/ 1213 w 1504"/>
                    <a:gd name="T85" fmla="*/ 1345 h 1558"/>
                    <a:gd name="T86" fmla="*/ 1141 w 1504"/>
                    <a:gd name="T87" fmla="*/ 1345 h 1558"/>
                    <a:gd name="T88" fmla="*/ 1073 w 1504"/>
                    <a:gd name="T89" fmla="*/ 1009 h 1558"/>
                    <a:gd name="T90" fmla="*/ 1093 w 1504"/>
                    <a:gd name="T91" fmla="*/ 637 h 1558"/>
                    <a:gd name="T92" fmla="*/ 1104 w 1504"/>
                    <a:gd name="T93" fmla="*/ 510 h 1558"/>
                    <a:gd name="T94" fmla="*/ 1395 w 1504"/>
                    <a:gd name="T95" fmla="*/ 510 h 1558"/>
                    <a:gd name="T96" fmla="*/ 1431 w 1504"/>
                    <a:gd name="T97" fmla="*/ 691 h 1558"/>
                    <a:gd name="T98" fmla="*/ 1359 w 1504"/>
                    <a:gd name="T99" fmla="*/ 1054 h 1558"/>
                    <a:gd name="T100" fmla="*/ 1322 w 1504"/>
                    <a:gd name="T101" fmla="*/ 1381 h 1558"/>
                    <a:gd name="T102" fmla="*/ 1286 w 1504"/>
                    <a:gd name="T103" fmla="*/ 1048 h 1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04" h="1558">
                      <a:moveTo>
                        <a:pt x="1455" y="583"/>
                      </a:moveTo>
                      <a:cubicBezTo>
                        <a:pt x="1463" y="559"/>
                        <a:pt x="1468" y="535"/>
                        <a:pt x="1468" y="510"/>
                      </a:cubicBezTo>
                      <a:cubicBezTo>
                        <a:pt x="1468" y="390"/>
                        <a:pt x="1370" y="292"/>
                        <a:pt x="1250" y="292"/>
                      </a:cubicBezTo>
                      <a:cubicBezTo>
                        <a:pt x="1163" y="292"/>
                        <a:pt x="1088" y="344"/>
                        <a:pt x="1053" y="418"/>
                      </a:cubicBezTo>
                      <a:cubicBezTo>
                        <a:pt x="1045" y="408"/>
                        <a:pt x="1037" y="398"/>
                        <a:pt x="1027" y="390"/>
                      </a:cubicBezTo>
                      <a:cubicBezTo>
                        <a:pt x="1038" y="358"/>
                        <a:pt x="1044" y="325"/>
                        <a:pt x="1044" y="292"/>
                      </a:cubicBezTo>
                      <a:cubicBezTo>
                        <a:pt x="1044" y="131"/>
                        <a:pt x="913" y="0"/>
                        <a:pt x="752" y="0"/>
                      </a:cubicBezTo>
                      <a:cubicBezTo>
                        <a:pt x="591" y="0"/>
                        <a:pt x="460" y="131"/>
                        <a:pt x="460" y="292"/>
                      </a:cubicBezTo>
                      <a:cubicBezTo>
                        <a:pt x="460" y="325"/>
                        <a:pt x="466" y="358"/>
                        <a:pt x="477" y="390"/>
                      </a:cubicBezTo>
                      <a:cubicBezTo>
                        <a:pt x="467" y="398"/>
                        <a:pt x="459" y="408"/>
                        <a:pt x="451" y="418"/>
                      </a:cubicBezTo>
                      <a:cubicBezTo>
                        <a:pt x="416" y="344"/>
                        <a:pt x="341" y="292"/>
                        <a:pt x="254" y="292"/>
                      </a:cubicBezTo>
                      <a:cubicBezTo>
                        <a:pt x="134" y="292"/>
                        <a:pt x="36" y="390"/>
                        <a:pt x="36" y="510"/>
                      </a:cubicBezTo>
                      <a:cubicBezTo>
                        <a:pt x="36" y="535"/>
                        <a:pt x="41" y="559"/>
                        <a:pt x="49" y="583"/>
                      </a:cubicBezTo>
                      <a:cubicBezTo>
                        <a:pt x="19" y="609"/>
                        <a:pt x="0" y="648"/>
                        <a:pt x="0" y="691"/>
                      </a:cubicBezTo>
                      <a:cubicBezTo>
                        <a:pt x="0" y="982"/>
                        <a:pt x="0" y="982"/>
                        <a:pt x="0" y="982"/>
                      </a:cubicBezTo>
                      <a:cubicBezTo>
                        <a:pt x="0" y="1036"/>
                        <a:pt x="29" y="1082"/>
                        <a:pt x="73" y="1108"/>
                      </a:cubicBezTo>
                      <a:cubicBezTo>
                        <a:pt x="73" y="1345"/>
                        <a:pt x="73" y="1345"/>
                        <a:pt x="73" y="1345"/>
                      </a:cubicBezTo>
                      <a:cubicBezTo>
                        <a:pt x="73" y="1405"/>
                        <a:pt x="122" y="1454"/>
                        <a:pt x="182" y="1454"/>
                      </a:cubicBezTo>
                      <a:cubicBezTo>
                        <a:pt x="209" y="1454"/>
                        <a:pt x="235" y="1443"/>
                        <a:pt x="254" y="1426"/>
                      </a:cubicBezTo>
                      <a:cubicBezTo>
                        <a:pt x="273" y="1443"/>
                        <a:pt x="299" y="1454"/>
                        <a:pt x="327" y="1454"/>
                      </a:cubicBezTo>
                      <a:cubicBezTo>
                        <a:pt x="387" y="1454"/>
                        <a:pt x="436" y="1405"/>
                        <a:pt x="436" y="1345"/>
                      </a:cubicBezTo>
                      <a:cubicBezTo>
                        <a:pt x="436" y="1108"/>
                        <a:pt x="436" y="1108"/>
                        <a:pt x="436" y="1108"/>
                      </a:cubicBezTo>
                      <a:cubicBezTo>
                        <a:pt x="452" y="1098"/>
                        <a:pt x="465" y="1085"/>
                        <a:pt x="477" y="1070"/>
                      </a:cubicBezTo>
                      <a:cubicBezTo>
                        <a:pt x="487" y="1079"/>
                        <a:pt x="497" y="1087"/>
                        <a:pt x="508" y="1094"/>
                      </a:cubicBezTo>
                      <a:cubicBezTo>
                        <a:pt x="508" y="1412"/>
                        <a:pt x="508" y="1412"/>
                        <a:pt x="508" y="1412"/>
                      </a:cubicBezTo>
                      <a:cubicBezTo>
                        <a:pt x="508" y="1493"/>
                        <a:pt x="574" y="1558"/>
                        <a:pt x="655" y="1558"/>
                      </a:cubicBezTo>
                      <a:cubicBezTo>
                        <a:pt x="692" y="1558"/>
                        <a:pt x="726" y="1544"/>
                        <a:pt x="752" y="1521"/>
                      </a:cubicBezTo>
                      <a:cubicBezTo>
                        <a:pt x="778" y="1544"/>
                        <a:pt x="812" y="1558"/>
                        <a:pt x="849" y="1558"/>
                      </a:cubicBezTo>
                      <a:cubicBezTo>
                        <a:pt x="930" y="1558"/>
                        <a:pt x="996" y="1493"/>
                        <a:pt x="996" y="1412"/>
                      </a:cubicBezTo>
                      <a:cubicBezTo>
                        <a:pt x="996" y="1094"/>
                        <a:pt x="996" y="1094"/>
                        <a:pt x="996" y="1094"/>
                      </a:cubicBezTo>
                      <a:cubicBezTo>
                        <a:pt x="1007" y="1087"/>
                        <a:pt x="1017" y="1079"/>
                        <a:pt x="1027" y="1070"/>
                      </a:cubicBezTo>
                      <a:cubicBezTo>
                        <a:pt x="1039" y="1085"/>
                        <a:pt x="1052" y="1098"/>
                        <a:pt x="1068" y="1108"/>
                      </a:cubicBezTo>
                      <a:cubicBezTo>
                        <a:pt x="1068" y="1345"/>
                        <a:pt x="1068" y="1345"/>
                        <a:pt x="1068" y="1345"/>
                      </a:cubicBezTo>
                      <a:cubicBezTo>
                        <a:pt x="1068" y="1405"/>
                        <a:pt x="1117" y="1454"/>
                        <a:pt x="1177" y="1454"/>
                      </a:cubicBezTo>
                      <a:cubicBezTo>
                        <a:pt x="1205" y="1454"/>
                        <a:pt x="1230" y="1443"/>
                        <a:pt x="1250" y="1426"/>
                      </a:cubicBezTo>
                      <a:cubicBezTo>
                        <a:pt x="1269" y="1443"/>
                        <a:pt x="1295" y="1454"/>
                        <a:pt x="1322" y="1454"/>
                      </a:cubicBezTo>
                      <a:cubicBezTo>
                        <a:pt x="1382" y="1454"/>
                        <a:pt x="1431" y="1405"/>
                        <a:pt x="1431" y="1345"/>
                      </a:cubicBezTo>
                      <a:cubicBezTo>
                        <a:pt x="1431" y="1108"/>
                        <a:pt x="1431" y="1108"/>
                        <a:pt x="1431" y="1108"/>
                      </a:cubicBezTo>
                      <a:cubicBezTo>
                        <a:pt x="1475" y="1082"/>
                        <a:pt x="1504" y="1036"/>
                        <a:pt x="1504" y="982"/>
                      </a:cubicBezTo>
                      <a:cubicBezTo>
                        <a:pt x="1504" y="691"/>
                        <a:pt x="1504" y="691"/>
                        <a:pt x="1504" y="691"/>
                      </a:cubicBezTo>
                      <a:cubicBezTo>
                        <a:pt x="1504" y="648"/>
                        <a:pt x="1485" y="609"/>
                        <a:pt x="1455" y="583"/>
                      </a:cubicBezTo>
                      <a:close/>
                      <a:moveTo>
                        <a:pt x="218" y="1048"/>
                      </a:moveTo>
                      <a:cubicBezTo>
                        <a:pt x="218" y="1345"/>
                        <a:pt x="218" y="1345"/>
                        <a:pt x="218" y="1345"/>
                      </a:cubicBezTo>
                      <a:cubicBezTo>
                        <a:pt x="218" y="1365"/>
                        <a:pt x="202" y="1381"/>
                        <a:pt x="182" y="1381"/>
                      </a:cubicBezTo>
                      <a:cubicBezTo>
                        <a:pt x="162" y="1381"/>
                        <a:pt x="145" y="1365"/>
                        <a:pt x="145" y="1345"/>
                      </a:cubicBezTo>
                      <a:cubicBezTo>
                        <a:pt x="145" y="1054"/>
                        <a:pt x="145" y="1054"/>
                        <a:pt x="145" y="1054"/>
                      </a:cubicBezTo>
                      <a:cubicBezTo>
                        <a:pt x="105" y="1054"/>
                        <a:pt x="73" y="1022"/>
                        <a:pt x="73" y="982"/>
                      </a:cubicBezTo>
                      <a:cubicBezTo>
                        <a:pt x="73" y="691"/>
                        <a:pt x="73" y="691"/>
                        <a:pt x="73" y="691"/>
                      </a:cubicBezTo>
                      <a:cubicBezTo>
                        <a:pt x="73" y="651"/>
                        <a:pt x="105" y="619"/>
                        <a:pt x="145" y="619"/>
                      </a:cubicBezTo>
                      <a:cubicBezTo>
                        <a:pt x="145" y="619"/>
                        <a:pt x="109" y="590"/>
                        <a:pt x="109" y="510"/>
                      </a:cubicBezTo>
                      <a:cubicBezTo>
                        <a:pt x="109" y="430"/>
                        <a:pt x="174" y="365"/>
                        <a:pt x="254" y="365"/>
                      </a:cubicBezTo>
                      <a:cubicBezTo>
                        <a:pt x="334" y="365"/>
                        <a:pt x="400" y="432"/>
                        <a:pt x="400" y="510"/>
                      </a:cubicBezTo>
                      <a:cubicBezTo>
                        <a:pt x="400" y="588"/>
                        <a:pt x="363" y="619"/>
                        <a:pt x="363" y="619"/>
                      </a:cubicBezTo>
                      <a:cubicBezTo>
                        <a:pt x="382" y="619"/>
                        <a:pt x="398" y="626"/>
                        <a:pt x="411" y="637"/>
                      </a:cubicBezTo>
                      <a:cubicBezTo>
                        <a:pt x="411" y="925"/>
                        <a:pt x="411" y="925"/>
                        <a:pt x="411" y="925"/>
                      </a:cubicBezTo>
                      <a:cubicBezTo>
                        <a:pt x="411" y="955"/>
                        <a:pt x="418" y="984"/>
                        <a:pt x="430" y="1009"/>
                      </a:cubicBezTo>
                      <a:cubicBezTo>
                        <a:pt x="420" y="1036"/>
                        <a:pt x="394" y="1054"/>
                        <a:pt x="363" y="1054"/>
                      </a:cubicBezTo>
                      <a:cubicBezTo>
                        <a:pt x="363" y="1345"/>
                        <a:pt x="363" y="1345"/>
                        <a:pt x="363" y="1345"/>
                      </a:cubicBezTo>
                      <a:cubicBezTo>
                        <a:pt x="363" y="1365"/>
                        <a:pt x="347" y="1381"/>
                        <a:pt x="327" y="1381"/>
                      </a:cubicBezTo>
                      <a:cubicBezTo>
                        <a:pt x="307" y="1381"/>
                        <a:pt x="291" y="1365"/>
                        <a:pt x="291" y="1345"/>
                      </a:cubicBezTo>
                      <a:cubicBezTo>
                        <a:pt x="291" y="1048"/>
                        <a:pt x="291" y="1048"/>
                        <a:pt x="291" y="1048"/>
                      </a:cubicBezTo>
                      <a:moveTo>
                        <a:pt x="703" y="1014"/>
                      </a:moveTo>
                      <a:cubicBezTo>
                        <a:pt x="703" y="1412"/>
                        <a:pt x="703" y="1412"/>
                        <a:pt x="703" y="1412"/>
                      </a:cubicBezTo>
                      <a:cubicBezTo>
                        <a:pt x="703" y="1439"/>
                        <a:pt x="682" y="1461"/>
                        <a:pt x="655" y="1461"/>
                      </a:cubicBezTo>
                      <a:cubicBezTo>
                        <a:pt x="628" y="1461"/>
                        <a:pt x="606" y="1439"/>
                        <a:pt x="606" y="1412"/>
                      </a:cubicBezTo>
                      <a:cubicBezTo>
                        <a:pt x="606" y="1023"/>
                        <a:pt x="606" y="1023"/>
                        <a:pt x="606" y="1023"/>
                      </a:cubicBezTo>
                      <a:cubicBezTo>
                        <a:pt x="552" y="1023"/>
                        <a:pt x="509" y="979"/>
                        <a:pt x="508" y="926"/>
                      </a:cubicBezTo>
                      <a:cubicBezTo>
                        <a:pt x="508" y="691"/>
                        <a:pt x="508" y="691"/>
                        <a:pt x="508" y="691"/>
                      </a:cubicBezTo>
                      <a:cubicBezTo>
                        <a:pt x="508" y="691"/>
                        <a:pt x="508" y="691"/>
                        <a:pt x="508" y="690"/>
                      </a:cubicBezTo>
                      <a:cubicBezTo>
                        <a:pt x="508" y="535"/>
                        <a:pt x="508" y="535"/>
                        <a:pt x="508" y="535"/>
                      </a:cubicBezTo>
                      <a:cubicBezTo>
                        <a:pt x="508" y="482"/>
                        <a:pt x="552" y="438"/>
                        <a:pt x="606" y="438"/>
                      </a:cubicBezTo>
                      <a:cubicBezTo>
                        <a:pt x="606" y="438"/>
                        <a:pt x="557" y="400"/>
                        <a:pt x="557" y="292"/>
                      </a:cubicBezTo>
                      <a:cubicBezTo>
                        <a:pt x="557" y="184"/>
                        <a:pt x="644" y="97"/>
                        <a:pt x="752" y="97"/>
                      </a:cubicBezTo>
                      <a:cubicBezTo>
                        <a:pt x="860" y="97"/>
                        <a:pt x="947" y="187"/>
                        <a:pt x="947" y="292"/>
                      </a:cubicBezTo>
                      <a:cubicBezTo>
                        <a:pt x="947" y="397"/>
                        <a:pt x="898" y="438"/>
                        <a:pt x="898" y="438"/>
                      </a:cubicBezTo>
                      <a:cubicBezTo>
                        <a:pt x="952" y="438"/>
                        <a:pt x="996" y="482"/>
                        <a:pt x="996" y="535"/>
                      </a:cubicBezTo>
                      <a:cubicBezTo>
                        <a:pt x="996" y="691"/>
                        <a:pt x="996" y="691"/>
                        <a:pt x="996" y="691"/>
                      </a:cubicBezTo>
                      <a:cubicBezTo>
                        <a:pt x="996" y="925"/>
                        <a:pt x="996" y="925"/>
                        <a:pt x="996" y="925"/>
                      </a:cubicBezTo>
                      <a:cubicBezTo>
                        <a:pt x="996" y="979"/>
                        <a:pt x="952" y="1023"/>
                        <a:pt x="898" y="1023"/>
                      </a:cubicBezTo>
                      <a:cubicBezTo>
                        <a:pt x="898" y="1412"/>
                        <a:pt x="898" y="1412"/>
                        <a:pt x="898" y="1412"/>
                      </a:cubicBezTo>
                      <a:cubicBezTo>
                        <a:pt x="898" y="1439"/>
                        <a:pt x="876" y="1461"/>
                        <a:pt x="849" y="1461"/>
                      </a:cubicBezTo>
                      <a:cubicBezTo>
                        <a:pt x="822" y="1461"/>
                        <a:pt x="801" y="1439"/>
                        <a:pt x="801" y="1412"/>
                      </a:cubicBezTo>
                      <a:cubicBezTo>
                        <a:pt x="801" y="1014"/>
                        <a:pt x="801" y="1014"/>
                        <a:pt x="801" y="1014"/>
                      </a:cubicBezTo>
                      <a:lnTo>
                        <a:pt x="703" y="1014"/>
                      </a:lnTo>
                      <a:close/>
                      <a:moveTo>
                        <a:pt x="1213" y="1048"/>
                      </a:moveTo>
                      <a:cubicBezTo>
                        <a:pt x="1213" y="1345"/>
                        <a:pt x="1213" y="1345"/>
                        <a:pt x="1213" y="1345"/>
                      </a:cubicBezTo>
                      <a:cubicBezTo>
                        <a:pt x="1213" y="1365"/>
                        <a:pt x="1197" y="1381"/>
                        <a:pt x="1177" y="1381"/>
                      </a:cubicBezTo>
                      <a:cubicBezTo>
                        <a:pt x="1157" y="1381"/>
                        <a:pt x="1141" y="1365"/>
                        <a:pt x="1141" y="1345"/>
                      </a:cubicBezTo>
                      <a:cubicBezTo>
                        <a:pt x="1141" y="1054"/>
                        <a:pt x="1141" y="1054"/>
                        <a:pt x="1141" y="1054"/>
                      </a:cubicBezTo>
                      <a:cubicBezTo>
                        <a:pt x="1110" y="1054"/>
                        <a:pt x="1084" y="1036"/>
                        <a:pt x="1073" y="1009"/>
                      </a:cubicBezTo>
                      <a:cubicBezTo>
                        <a:pt x="1086" y="984"/>
                        <a:pt x="1093" y="955"/>
                        <a:pt x="1093" y="925"/>
                      </a:cubicBezTo>
                      <a:cubicBezTo>
                        <a:pt x="1093" y="637"/>
                        <a:pt x="1093" y="637"/>
                        <a:pt x="1093" y="637"/>
                      </a:cubicBezTo>
                      <a:cubicBezTo>
                        <a:pt x="1106" y="626"/>
                        <a:pt x="1122" y="619"/>
                        <a:pt x="1141" y="619"/>
                      </a:cubicBezTo>
                      <a:cubicBezTo>
                        <a:pt x="1141" y="619"/>
                        <a:pt x="1104" y="590"/>
                        <a:pt x="1104" y="510"/>
                      </a:cubicBezTo>
                      <a:cubicBezTo>
                        <a:pt x="1104" y="430"/>
                        <a:pt x="1170" y="365"/>
                        <a:pt x="1250" y="365"/>
                      </a:cubicBezTo>
                      <a:cubicBezTo>
                        <a:pt x="1330" y="365"/>
                        <a:pt x="1395" y="431"/>
                        <a:pt x="1395" y="510"/>
                      </a:cubicBezTo>
                      <a:cubicBezTo>
                        <a:pt x="1395" y="589"/>
                        <a:pt x="1359" y="619"/>
                        <a:pt x="1359" y="619"/>
                      </a:cubicBezTo>
                      <a:cubicBezTo>
                        <a:pt x="1399" y="619"/>
                        <a:pt x="1431" y="651"/>
                        <a:pt x="1431" y="691"/>
                      </a:cubicBezTo>
                      <a:cubicBezTo>
                        <a:pt x="1431" y="982"/>
                        <a:pt x="1431" y="982"/>
                        <a:pt x="1431" y="982"/>
                      </a:cubicBezTo>
                      <a:cubicBezTo>
                        <a:pt x="1431" y="1022"/>
                        <a:pt x="1399" y="1054"/>
                        <a:pt x="1359" y="1054"/>
                      </a:cubicBezTo>
                      <a:cubicBezTo>
                        <a:pt x="1359" y="1345"/>
                        <a:pt x="1359" y="1345"/>
                        <a:pt x="1359" y="1345"/>
                      </a:cubicBezTo>
                      <a:cubicBezTo>
                        <a:pt x="1359" y="1365"/>
                        <a:pt x="1342" y="1381"/>
                        <a:pt x="1322" y="1381"/>
                      </a:cubicBezTo>
                      <a:cubicBezTo>
                        <a:pt x="1302" y="1381"/>
                        <a:pt x="1286" y="1365"/>
                        <a:pt x="1286" y="1345"/>
                      </a:cubicBezTo>
                      <a:cubicBezTo>
                        <a:pt x="1286" y="1048"/>
                        <a:pt x="1286" y="1048"/>
                        <a:pt x="1286" y="1048"/>
                      </a:cubicBezTo>
                      <a:lnTo>
                        <a:pt x="1213" y="10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9" name="קבוצה 48"/>
            <p:cNvGrpSpPr/>
            <p:nvPr/>
          </p:nvGrpSpPr>
          <p:grpSpPr>
            <a:xfrm>
              <a:off x="5984011" y="1487905"/>
              <a:ext cx="2581408" cy="2276691"/>
              <a:chOff x="5984011" y="1487905"/>
              <a:chExt cx="2581408" cy="2276691"/>
            </a:xfrm>
          </p:grpSpPr>
          <p:sp>
            <p:nvSpPr>
              <p:cNvPr id="8" name="חץ ימינה 7"/>
              <p:cNvSpPr/>
              <p:nvPr/>
            </p:nvSpPr>
            <p:spPr>
              <a:xfrm>
                <a:off x="5984011" y="1487905"/>
                <a:ext cx="2581408" cy="2276691"/>
              </a:xfrm>
              <a:prstGeom prst="rightArrow">
                <a:avLst>
                  <a:gd name="adj1" fmla="val 67061"/>
                  <a:gd name="adj2" fmla="val 50000"/>
                </a:avLst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384000" numCol="1" spcCol="0" rtlCol="1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Retirement</a:t>
                </a:r>
              </a:p>
            </p:txBody>
          </p:sp>
          <p:grpSp>
            <p:nvGrpSpPr>
              <p:cNvPr id="44" name="קבוצה 43"/>
              <p:cNvGrpSpPr/>
              <p:nvPr/>
            </p:nvGrpSpPr>
            <p:grpSpPr>
              <a:xfrm>
                <a:off x="6581543" y="2253291"/>
                <a:ext cx="419233" cy="503746"/>
                <a:chOff x="6752474" y="2084017"/>
                <a:chExt cx="381121" cy="457951"/>
              </a:xfrm>
            </p:grpSpPr>
            <p:grpSp>
              <p:nvGrpSpPr>
                <p:cNvPr id="39" name="קבוצה 38"/>
                <p:cNvGrpSpPr/>
                <p:nvPr/>
              </p:nvGrpSpPr>
              <p:grpSpPr>
                <a:xfrm>
                  <a:off x="6874588" y="2084017"/>
                  <a:ext cx="259007" cy="321525"/>
                  <a:chOff x="874500" y="3878117"/>
                  <a:chExt cx="259007" cy="321525"/>
                </a:xfrm>
                <a:solidFill>
                  <a:schemeClr val="accent2"/>
                </a:solidFill>
              </p:grpSpPr>
              <p:sp>
                <p:nvSpPr>
                  <p:cNvPr id="40" name="Freeform 1330"/>
                  <p:cNvSpPr>
                    <a:spLocks noEditPoints="1"/>
                  </p:cNvSpPr>
                  <p:nvPr/>
                </p:nvSpPr>
                <p:spPr bwMode="auto">
                  <a:xfrm>
                    <a:off x="919157" y="3878117"/>
                    <a:ext cx="160763" cy="71450"/>
                  </a:xfrm>
                  <a:custGeom>
                    <a:avLst/>
                    <a:gdLst>
                      <a:gd name="T0" fmla="*/ 34 w 142"/>
                      <a:gd name="T1" fmla="*/ 59 h 62"/>
                      <a:gd name="T2" fmla="*/ 34 w 142"/>
                      <a:gd name="T3" fmla="*/ 59 h 62"/>
                      <a:gd name="T4" fmla="*/ 37 w 142"/>
                      <a:gd name="T5" fmla="*/ 61 h 62"/>
                      <a:gd name="T6" fmla="*/ 40 w 142"/>
                      <a:gd name="T7" fmla="*/ 62 h 62"/>
                      <a:gd name="T8" fmla="*/ 102 w 142"/>
                      <a:gd name="T9" fmla="*/ 62 h 62"/>
                      <a:gd name="T10" fmla="*/ 102 w 142"/>
                      <a:gd name="T11" fmla="*/ 62 h 62"/>
                      <a:gd name="T12" fmla="*/ 107 w 142"/>
                      <a:gd name="T13" fmla="*/ 61 h 62"/>
                      <a:gd name="T14" fmla="*/ 110 w 142"/>
                      <a:gd name="T15" fmla="*/ 59 h 62"/>
                      <a:gd name="T16" fmla="*/ 141 w 142"/>
                      <a:gd name="T17" fmla="*/ 15 h 62"/>
                      <a:gd name="T18" fmla="*/ 141 w 142"/>
                      <a:gd name="T19" fmla="*/ 15 h 62"/>
                      <a:gd name="T20" fmla="*/ 142 w 142"/>
                      <a:gd name="T21" fmla="*/ 12 h 62"/>
                      <a:gd name="T22" fmla="*/ 142 w 142"/>
                      <a:gd name="T23" fmla="*/ 10 h 62"/>
                      <a:gd name="T24" fmla="*/ 142 w 142"/>
                      <a:gd name="T25" fmla="*/ 7 h 62"/>
                      <a:gd name="T26" fmla="*/ 141 w 142"/>
                      <a:gd name="T27" fmla="*/ 5 h 62"/>
                      <a:gd name="T28" fmla="*/ 141 w 142"/>
                      <a:gd name="T29" fmla="*/ 5 h 62"/>
                      <a:gd name="T30" fmla="*/ 140 w 142"/>
                      <a:gd name="T31" fmla="*/ 3 h 62"/>
                      <a:gd name="T32" fmla="*/ 138 w 142"/>
                      <a:gd name="T33" fmla="*/ 1 h 62"/>
                      <a:gd name="T34" fmla="*/ 137 w 142"/>
                      <a:gd name="T35" fmla="*/ 0 h 62"/>
                      <a:gd name="T36" fmla="*/ 133 w 142"/>
                      <a:gd name="T37" fmla="*/ 0 h 62"/>
                      <a:gd name="T38" fmla="*/ 9 w 142"/>
                      <a:gd name="T39" fmla="*/ 0 h 62"/>
                      <a:gd name="T40" fmla="*/ 9 w 142"/>
                      <a:gd name="T41" fmla="*/ 0 h 62"/>
                      <a:gd name="T42" fmla="*/ 7 w 142"/>
                      <a:gd name="T43" fmla="*/ 0 h 62"/>
                      <a:gd name="T44" fmla="*/ 5 w 142"/>
                      <a:gd name="T45" fmla="*/ 1 h 62"/>
                      <a:gd name="T46" fmla="*/ 4 w 142"/>
                      <a:gd name="T47" fmla="*/ 3 h 62"/>
                      <a:gd name="T48" fmla="*/ 1 w 142"/>
                      <a:gd name="T49" fmla="*/ 5 h 62"/>
                      <a:gd name="T50" fmla="*/ 1 w 142"/>
                      <a:gd name="T51" fmla="*/ 5 h 62"/>
                      <a:gd name="T52" fmla="*/ 1 w 142"/>
                      <a:gd name="T53" fmla="*/ 7 h 62"/>
                      <a:gd name="T54" fmla="*/ 0 w 142"/>
                      <a:gd name="T55" fmla="*/ 10 h 62"/>
                      <a:gd name="T56" fmla="*/ 1 w 142"/>
                      <a:gd name="T57" fmla="*/ 12 h 62"/>
                      <a:gd name="T58" fmla="*/ 3 w 142"/>
                      <a:gd name="T59" fmla="*/ 15 h 62"/>
                      <a:gd name="T60" fmla="*/ 34 w 142"/>
                      <a:gd name="T61" fmla="*/ 59 h 62"/>
                      <a:gd name="T62" fmla="*/ 117 w 142"/>
                      <a:gd name="T63" fmla="*/ 18 h 62"/>
                      <a:gd name="T64" fmla="*/ 98 w 142"/>
                      <a:gd name="T65" fmla="*/ 44 h 62"/>
                      <a:gd name="T66" fmla="*/ 46 w 142"/>
                      <a:gd name="T67" fmla="*/ 44 h 62"/>
                      <a:gd name="T68" fmla="*/ 27 w 142"/>
                      <a:gd name="T69" fmla="*/ 18 h 62"/>
                      <a:gd name="T70" fmla="*/ 117 w 142"/>
                      <a:gd name="T71" fmla="*/ 18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42" h="62">
                        <a:moveTo>
                          <a:pt x="34" y="59"/>
                        </a:moveTo>
                        <a:lnTo>
                          <a:pt x="34" y="59"/>
                        </a:lnTo>
                        <a:lnTo>
                          <a:pt x="37" y="61"/>
                        </a:lnTo>
                        <a:lnTo>
                          <a:pt x="40" y="62"/>
                        </a:lnTo>
                        <a:lnTo>
                          <a:pt x="102" y="62"/>
                        </a:lnTo>
                        <a:lnTo>
                          <a:pt x="102" y="62"/>
                        </a:lnTo>
                        <a:lnTo>
                          <a:pt x="107" y="61"/>
                        </a:lnTo>
                        <a:lnTo>
                          <a:pt x="110" y="59"/>
                        </a:lnTo>
                        <a:lnTo>
                          <a:pt x="141" y="15"/>
                        </a:lnTo>
                        <a:lnTo>
                          <a:pt x="141" y="15"/>
                        </a:lnTo>
                        <a:lnTo>
                          <a:pt x="142" y="12"/>
                        </a:lnTo>
                        <a:lnTo>
                          <a:pt x="142" y="10"/>
                        </a:lnTo>
                        <a:lnTo>
                          <a:pt x="142" y="7"/>
                        </a:lnTo>
                        <a:lnTo>
                          <a:pt x="141" y="5"/>
                        </a:lnTo>
                        <a:lnTo>
                          <a:pt x="141" y="5"/>
                        </a:lnTo>
                        <a:lnTo>
                          <a:pt x="140" y="3"/>
                        </a:lnTo>
                        <a:lnTo>
                          <a:pt x="138" y="1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1"/>
                        </a:lnTo>
                        <a:lnTo>
                          <a:pt x="4" y="3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7"/>
                        </a:lnTo>
                        <a:lnTo>
                          <a:pt x="0" y="10"/>
                        </a:lnTo>
                        <a:lnTo>
                          <a:pt x="1" y="12"/>
                        </a:lnTo>
                        <a:lnTo>
                          <a:pt x="3" y="15"/>
                        </a:lnTo>
                        <a:lnTo>
                          <a:pt x="34" y="59"/>
                        </a:lnTo>
                        <a:close/>
                        <a:moveTo>
                          <a:pt x="117" y="18"/>
                        </a:moveTo>
                        <a:lnTo>
                          <a:pt x="98" y="44"/>
                        </a:lnTo>
                        <a:lnTo>
                          <a:pt x="46" y="44"/>
                        </a:lnTo>
                        <a:lnTo>
                          <a:pt x="27" y="18"/>
                        </a:lnTo>
                        <a:lnTo>
                          <a:pt x="117" y="1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 sz="2400"/>
                  </a:p>
                </p:txBody>
              </p:sp>
              <p:sp>
                <p:nvSpPr>
                  <p:cNvPr id="41" name="Freeform 1331"/>
                  <p:cNvSpPr>
                    <a:spLocks noEditPoints="1"/>
                  </p:cNvSpPr>
                  <p:nvPr/>
                </p:nvSpPr>
                <p:spPr bwMode="auto">
                  <a:xfrm>
                    <a:off x="874500" y="3958498"/>
                    <a:ext cx="259007" cy="241144"/>
                  </a:xfrm>
                  <a:custGeom>
                    <a:avLst/>
                    <a:gdLst>
                      <a:gd name="T0" fmla="*/ 152 w 231"/>
                      <a:gd name="T1" fmla="*/ 0 h 213"/>
                      <a:gd name="T2" fmla="*/ 78 w 231"/>
                      <a:gd name="T3" fmla="*/ 2 h 213"/>
                      <a:gd name="T4" fmla="*/ 61 w 231"/>
                      <a:gd name="T5" fmla="*/ 17 h 213"/>
                      <a:gd name="T6" fmla="*/ 32 w 231"/>
                      <a:gd name="T7" fmla="*/ 49 h 213"/>
                      <a:gd name="T8" fmla="*/ 12 w 231"/>
                      <a:gd name="T9" fmla="*/ 84 h 213"/>
                      <a:gd name="T10" fmla="*/ 2 w 231"/>
                      <a:gd name="T11" fmla="*/ 120 h 213"/>
                      <a:gd name="T12" fmla="*/ 0 w 231"/>
                      <a:gd name="T13" fmla="*/ 138 h 213"/>
                      <a:gd name="T14" fmla="*/ 1 w 231"/>
                      <a:gd name="T15" fmla="*/ 151 h 213"/>
                      <a:gd name="T16" fmla="*/ 7 w 231"/>
                      <a:gd name="T17" fmla="*/ 173 h 213"/>
                      <a:gd name="T18" fmla="*/ 15 w 231"/>
                      <a:gd name="T19" fmla="*/ 189 h 213"/>
                      <a:gd name="T20" fmla="*/ 29 w 231"/>
                      <a:gd name="T21" fmla="*/ 200 h 213"/>
                      <a:gd name="T22" fmla="*/ 45 w 231"/>
                      <a:gd name="T23" fmla="*/ 207 h 213"/>
                      <a:gd name="T24" fmla="*/ 74 w 231"/>
                      <a:gd name="T25" fmla="*/ 212 h 213"/>
                      <a:gd name="T26" fmla="*/ 115 w 231"/>
                      <a:gd name="T27" fmla="*/ 213 h 213"/>
                      <a:gd name="T28" fmla="*/ 136 w 231"/>
                      <a:gd name="T29" fmla="*/ 213 h 213"/>
                      <a:gd name="T30" fmla="*/ 177 w 231"/>
                      <a:gd name="T31" fmla="*/ 209 h 213"/>
                      <a:gd name="T32" fmla="*/ 195 w 231"/>
                      <a:gd name="T33" fmla="*/ 204 h 213"/>
                      <a:gd name="T34" fmla="*/ 210 w 231"/>
                      <a:gd name="T35" fmla="*/ 194 h 213"/>
                      <a:gd name="T36" fmla="*/ 221 w 231"/>
                      <a:gd name="T37" fmla="*/ 181 h 213"/>
                      <a:gd name="T38" fmla="*/ 228 w 231"/>
                      <a:gd name="T39" fmla="*/ 162 h 213"/>
                      <a:gd name="T40" fmla="*/ 231 w 231"/>
                      <a:gd name="T41" fmla="*/ 138 h 213"/>
                      <a:gd name="T42" fmla="*/ 231 w 231"/>
                      <a:gd name="T43" fmla="*/ 129 h 213"/>
                      <a:gd name="T44" fmla="*/ 225 w 231"/>
                      <a:gd name="T45" fmla="*/ 102 h 213"/>
                      <a:gd name="T46" fmla="*/ 210 w 231"/>
                      <a:gd name="T47" fmla="*/ 67 h 213"/>
                      <a:gd name="T48" fmla="*/ 186 w 231"/>
                      <a:gd name="T49" fmla="*/ 32 h 213"/>
                      <a:gd name="T50" fmla="*/ 154 w 231"/>
                      <a:gd name="T51" fmla="*/ 2 h 213"/>
                      <a:gd name="T52" fmla="*/ 115 w 231"/>
                      <a:gd name="T53" fmla="*/ 195 h 213"/>
                      <a:gd name="T54" fmla="*/ 92 w 231"/>
                      <a:gd name="T55" fmla="*/ 195 h 213"/>
                      <a:gd name="T56" fmla="*/ 54 w 231"/>
                      <a:gd name="T57" fmla="*/ 191 h 213"/>
                      <a:gd name="T58" fmla="*/ 41 w 231"/>
                      <a:gd name="T59" fmla="*/ 187 h 213"/>
                      <a:gd name="T60" fmla="*/ 31 w 231"/>
                      <a:gd name="T61" fmla="*/ 179 h 213"/>
                      <a:gd name="T62" fmla="*/ 23 w 231"/>
                      <a:gd name="T63" fmla="*/ 169 h 213"/>
                      <a:gd name="T64" fmla="*/ 20 w 231"/>
                      <a:gd name="T65" fmla="*/ 155 h 213"/>
                      <a:gd name="T66" fmla="*/ 18 w 231"/>
                      <a:gd name="T67" fmla="*/ 138 h 213"/>
                      <a:gd name="T68" fmla="*/ 19 w 231"/>
                      <a:gd name="T69" fmla="*/ 122 h 213"/>
                      <a:gd name="T70" fmla="*/ 29 w 231"/>
                      <a:gd name="T71" fmla="*/ 91 h 213"/>
                      <a:gd name="T72" fmla="*/ 47 w 231"/>
                      <a:gd name="T73" fmla="*/ 60 h 213"/>
                      <a:gd name="T74" fmla="*/ 71 w 231"/>
                      <a:gd name="T75" fmla="*/ 31 h 213"/>
                      <a:gd name="T76" fmla="*/ 145 w 231"/>
                      <a:gd name="T77" fmla="*/ 18 h 213"/>
                      <a:gd name="T78" fmla="*/ 161 w 231"/>
                      <a:gd name="T79" fmla="*/ 31 h 213"/>
                      <a:gd name="T80" fmla="*/ 185 w 231"/>
                      <a:gd name="T81" fmla="*/ 60 h 213"/>
                      <a:gd name="T82" fmla="*/ 203 w 231"/>
                      <a:gd name="T83" fmla="*/ 91 h 213"/>
                      <a:gd name="T84" fmla="*/ 212 w 231"/>
                      <a:gd name="T85" fmla="*/ 122 h 213"/>
                      <a:gd name="T86" fmla="*/ 213 w 231"/>
                      <a:gd name="T87" fmla="*/ 138 h 213"/>
                      <a:gd name="T88" fmla="*/ 212 w 231"/>
                      <a:gd name="T89" fmla="*/ 155 h 213"/>
                      <a:gd name="T90" fmla="*/ 207 w 231"/>
                      <a:gd name="T91" fmla="*/ 169 h 213"/>
                      <a:gd name="T92" fmla="*/ 201 w 231"/>
                      <a:gd name="T93" fmla="*/ 179 h 213"/>
                      <a:gd name="T94" fmla="*/ 191 w 231"/>
                      <a:gd name="T95" fmla="*/ 187 h 213"/>
                      <a:gd name="T96" fmla="*/ 177 w 231"/>
                      <a:gd name="T97" fmla="*/ 191 h 213"/>
                      <a:gd name="T98" fmla="*/ 140 w 231"/>
                      <a:gd name="T99" fmla="*/ 195 h 213"/>
                      <a:gd name="T100" fmla="*/ 115 w 231"/>
                      <a:gd name="T101" fmla="*/ 195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1" h="213">
                        <a:moveTo>
                          <a:pt x="154" y="2"/>
                        </a:moveTo>
                        <a:lnTo>
                          <a:pt x="152" y="0"/>
                        </a:lnTo>
                        <a:lnTo>
                          <a:pt x="80" y="0"/>
                        </a:lnTo>
                        <a:lnTo>
                          <a:pt x="78" y="2"/>
                        </a:lnTo>
                        <a:lnTo>
                          <a:pt x="78" y="2"/>
                        </a:lnTo>
                        <a:lnTo>
                          <a:pt x="61" y="17"/>
                        </a:lnTo>
                        <a:lnTo>
                          <a:pt x="45" y="32"/>
                        </a:lnTo>
                        <a:lnTo>
                          <a:pt x="32" y="49"/>
                        </a:lnTo>
                        <a:lnTo>
                          <a:pt x="21" y="67"/>
                        </a:lnTo>
                        <a:lnTo>
                          <a:pt x="12" y="84"/>
                        </a:lnTo>
                        <a:lnTo>
                          <a:pt x="5" y="102"/>
                        </a:lnTo>
                        <a:lnTo>
                          <a:pt x="2" y="120"/>
                        </a:lnTo>
                        <a:lnTo>
                          <a:pt x="1" y="129"/>
                        </a:lnTo>
                        <a:lnTo>
                          <a:pt x="0" y="138"/>
                        </a:lnTo>
                        <a:lnTo>
                          <a:pt x="0" y="138"/>
                        </a:lnTo>
                        <a:lnTo>
                          <a:pt x="1" y="151"/>
                        </a:lnTo>
                        <a:lnTo>
                          <a:pt x="3" y="162"/>
                        </a:lnTo>
                        <a:lnTo>
                          <a:pt x="7" y="173"/>
                        </a:lnTo>
                        <a:lnTo>
                          <a:pt x="10" y="181"/>
                        </a:lnTo>
                        <a:lnTo>
                          <a:pt x="15" y="189"/>
                        </a:lnTo>
                        <a:lnTo>
                          <a:pt x="22" y="194"/>
                        </a:lnTo>
                        <a:lnTo>
                          <a:pt x="29" y="200"/>
                        </a:lnTo>
                        <a:lnTo>
                          <a:pt x="37" y="204"/>
                        </a:lnTo>
                        <a:lnTo>
                          <a:pt x="45" y="207"/>
                        </a:lnTo>
                        <a:lnTo>
                          <a:pt x="54" y="209"/>
                        </a:lnTo>
                        <a:lnTo>
                          <a:pt x="74" y="212"/>
                        </a:lnTo>
                        <a:lnTo>
                          <a:pt x="94" y="213"/>
                        </a:lnTo>
                        <a:lnTo>
                          <a:pt x="115" y="213"/>
                        </a:lnTo>
                        <a:lnTo>
                          <a:pt x="115" y="213"/>
                        </a:lnTo>
                        <a:lnTo>
                          <a:pt x="136" y="213"/>
                        </a:lnTo>
                        <a:lnTo>
                          <a:pt x="157" y="212"/>
                        </a:lnTo>
                        <a:lnTo>
                          <a:pt x="177" y="209"/>
                        </a:lnTo>
                        <a:lnTo>
                          <a:pt x="186" y="207"/>
                        </a:lnTo>
                        <a:lnTo>
                          <a:pt x="195" y="204"/>
                        </a:lnTo>
                        <a:lnTo>
                          <a:pt x="203" y="200"/>
                        </a:lnTo>
                        <a:lnTo>
                          <a:pt x="210" y="194"/>
                        </a:lnTo>
                        <a:lnTo>
                          <a:pt x="216" y="189"/>
                        </a:lnTo>
                        <a:lnTo>
                          <a:pt x="221" y="181"/>
                        </a:lnTo>
                        <a:lnTo>
                          <a:pt x="225" y="173"/>
                        </a:lnTo>
                        <a:lnTo>
                          <a:pt x="228" y="162"/>
                        </a:lnTo>
                        <a:lnTo>
                          <a:pt x="231" y="151"/>
                        </a:lnTo>
                        <a:lnTo>
                          <a:pt x="231" y="138"/>
                        </a:lnTo>
                        <a:lnTo>
                          <a:pt x="231" y="138"/>
                        </a:lnTo>
                        <a:lnTo>
                          <a:pt x="231" y="129"/>
                        </a:lnTo>
                        <a:lnTo>
                          <a:pt x="230" y="120"/>
                        </a:lnTo>
                        <a:lnTo>
                          <a:pt x="225" y="102"/>
                        </a:lnTo>
                        <a:lnTo>
                          <a:pt x="219" y="84"/>
                        </a:lnTo>
                        <a:lnTo>
                          <a:pt x="210" y="67"/>
                        </a:lnTo>
                        <a:lnTo>
                          <a:pt x="199" y="49"/>
                        </a:lnTo>
                        <a:lnTo>
                          <a:pt x="186" y="32"/>
                        </a:lnTo>
                        <a:lnTo>
                          <a:pt x="171" y="17"/>
                        </a:lnTo>
                        <a:lnTo>
                          <a:pt x="154" y="2"/>
                        </a:lnTo>
                        <a:lnTo>
                          <a:pt x="154" y="2"/>
                        </a:lnTo>
                        <a:close/>
                        <a:moveTo>
                          <a:pt x="115" y="195"/>
                        </a:moveTo>
                        <a:lnTo>
                          <a:pt x="115" y="195"/>
                        </a:lnTo>
                        <a:lnTo>
                          <a:pt x="92" y="195"/>
                        </a:lnTo>
                        <a:lnTo>
                          <a:pt x="71" y="194"/>
                        </a:lnTo>
                        <a:lnTo>
                          <a:pt x="54" y="191"/>
                        </a:lnTo>
                        <a:lnTo>
                          <a:pt x="48" y="189"/>
                        </a:lnTo>
                        <a:lnTo>
                          <a:pt x="41" y="187"/>
                        </a:lnTo>
                        <a:lnTo>
                          <a:pt x="35" y="183"/>
                        </a:lnTo>
                        <a:lnTo>
                          <a:pt x="31" y="179"/>
                        </a:lnTo>
                        <a:lnTo>
                          <a:pt x="27" y="174"/>
                        </a:lnTo>
                        <a:lnTo>
                          <a:pt x="23" y="169"/>
                        </a:lnTo>
                        <a:lnTo>
                          <a:pt x="21" y="162"/>
                        </a:lnTo>
                        <a:lnTo>
                          <a:pt x="20" y="155"/>
                        </a:lnTo>
                        <a:lnTo>
                          <a:pt x="19" y="147"/>
                        </a:lnTo>
                        <a:lnTo>
                          <a:pt x="18" y="138"/>
                        </a:lnTo>
                        <a:lnTo>
                          <a:pt x="18" y="138"/>
                        </a:lnTo>
                        <a:lnTo>
                          <a:pt x="19" y="122"/>
                        </a:lnTo>
                        <a:lnTo>
                          <a:pt x="23" y="107"/>
                        </a:lnTo>
                        <a:lnTo>
                          <a:pt x="29" y="91"/>
                        </a:lnTo>
                        <a:lnTo>
                          <a:pt x="37" y="76"/>
                        </a:lnTo>
                        <a:lnTo>
                          <a:pt x="47" y="60"/>
                        </a:lnTo>
                        <a:lnTo>
                          <a:pt x="58" y="45"/>
                        </a:lnTo>
                        <a:lnTo>
                          <a:pt x="71" y="31"/>
                        </a:lnTo>
                        <a:lnTo>
                          <a:pt x="85" y="18"/>
                        </a:lnTo>
                        <a:lnTo>
                          <a:pt x="145" y="18"/>
                        </a:lnTo>
                        <a:lnTo>
                          <a:pt x="145" y="18"/>
                        </a:lnTo>
                        <a:lnTo>
                          <a:pt x="161" y="31"/>
                        </a:lnTo>
                        <a:lnTo>
                          <a:pt x="173" y="45"/>
                        </a:lnTo>
                        <a:lnTo>
                          <a:pt x="185" y="60"/>
                        </a:lnTo>
                        <a:lnTo>
                          <a:pt x="195" y="76"/>
                        </a:lnTo>
                        <a:lnTo>
                          <a:pt x="203" y="91"/>
                        </a:lnTo>
                        <a:lnTo>
                          <a:pt x="209" y="107"/>
                        </a:lnTo>
                        <a:lnTo>
                          <a:pt x="212" y="122"/>
                        </a:lnTo>
                        <a:lnTo>
                          <a:pt x="213" y="138"/>
                        </a:lnTo>
                        <a:lnTo>
                          <a:pt x="213" y="138"/>
                        </a:lnTo>
                        <a:lnTo>
                          <a:pt x="213" y="147"/>
                        </a:lnTo>
                        <a:lnTo>
                          <a:pt x="212" y="155"/>
                        </a:lnTo>
                        <a:lnTo>
                          <a:pt x="211" y="162"/>
                        </a:lnTo>
                        <a:lnTo>
                          <a:pt x="207" y="169"/>
                        </a:lnTo>
                        <a:lnTo>
                          <a:pt x="205" y="174"/>
                        </a:lnTo>
                        <a:lnTo>
                          <a:pt x="201" y="179"/>
                        </a:lnTo>
                        <a:lnTo>
                          <a:pt x="196" y="183"/>
                        </a:lnTo>
                        <a:lnTo>
                          <a:pt x="191" y="187"/>
                        </a:lnTo>
                        <a:lnTo>
                          <a:pt x="184" y="189"/>
                        </a:lnTo>
                        <a:lnTo>
                          <a:pt x="177" y="191"/>
                        </a:lnTo>
                        <a:lnTo>
                          <a:pt x="160" y="194"/>
                        </a:lnTo>
                        <a:lnTo>
                          <a:pt x="140" y="195"/>
                        </a:lnTo>
                        <a:lnTo>
                          <a:pt x="115" y="195"/>
                        </a:lnTo>
                        <a:lnTo>
                          <a:pt x="115" y="19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 sz="2400"/>
                  </a:p>
                </p:txBody>
              </p:sp>
              <p:sp>
                <p:nvSpPr>
                  <p:cNvPr id="42" name="Freeform 1332"/>
                  <p:cNvSpPr>
                    <a:spLocks/>
                  </p:cNvSpPr>
                  <p:nvPr/>
                </p:nvSpPr>
                <p:spPr bwMode="auto">
                  <a:xfrm>
                    <a:off x="963813" y="4003155"/>
                    <a:ext cx="71450" cy="151831"/>
                  </a:xfrm>
                  <a:custGeom>
                    <a:avLst/>
                    <a:gdLst>
                      <a:gd name="T0" fmla="*/ 37 w 62"/>
                      <a:gd name="T1" fmla="*/ 37 h 133"/>
                      <a:gd name="T2" fmla="*/ 45 w 62"/>
                      <a:gd name="T3" fmla="*/ 49 h 133"/>
                      <a:gd name="T4" fmla="*/ 48 w 62"/>
                      <a:gd name="T5" fmla="*/ 56 h 133"/>
                      <a:gd name="T6" fmla="*/ 53 w 62"/>
                      <a:gd name="T7" fmla="*/ 58 h 133"/>
                      <a:gd name="T8" fmla="*/ 62 w 62"/>
                      <a:gd name="T9" fmla="*/ 52 h 133"/>
                      <a:gd name="T10" fmla="*/ 62 w 62"/>
                      <a:gd name="T11" fmla="*/ 43 h 133"/>
                      <a:gd name="T12" fmla="*/ 57 w 62"/>
                      <a:gd name="T13" fmla="*/ 30 h 133"/>
                      <a:gd name="T14" fmla="*/ 45 w 62"/>
                      <a:gd name="T15" fmla="*/ 21 h 133"/>
                      <a:gd name="T16" fmla="*/ 40 w 62"/>
                      <a:gd name="T17" fmla="*/ 18 h 133"/>
                      <a:gd name="T18" fmla="*/ 40 w 62"/>
                      <a:gd name="T19" fmla="*/ 6 h 133"/>
                      <a:gd name="T20" fmla="*/ 31 w 62"/>
                      <a:gd name="T21" fmla="*/ 0 h 133"/>
                      <a:gd name="T22" fmla="*/ 26 w 62"/>
                      <a:gd name="T23" fmla="*/ 2 h 133"/>
                      <a:gd name="T24" fmla="*/ 22 w 62"/>
                      <a:gd name="T25" fmla="*/ 18 h 133"/>
                      <a:gd name="T26" fmla="*/ 22 w 62"/>
                      <a:gd name="T27" fmla="*/ 19 h 133"/>
                      <a:gd name="T28" fmla="*/ 10 w 62"/>
                      <a:gd name="T29" fmla="*/ 27 h 133"/>
                      <a:gd name="T30" fmla="*/ 2 w 62"/>
                      <a:gd name="T31" fmla="*/ 39 h 133"/>
                      <a:gd name="T32" fmla="*/ 0 w 62"/>
                      <a:gd name="T33" fmla="*/ 49 h 133"/>
                      <a:gd name="T34" fmla="*/ 7 w 62"/>
                      <a:gd name="T35" fmla="*/ 63 h 133"/>
                      <a:gd name="T36" fmla="*/ 29 w 62"/>
                      <a:gd name="T37" fmla="*/ 76 h 133"/>
                      <a:gd name="T38" fmla="*/ 44 w 62"/>
                      <a:gd name="T39" fmla="*/ 82 h 133"/>
                      <a:gd name="T40" fmla="*/ 44 w 62"/>
                      <a:gd name="T41" fmla="*/ 90 h 133"/>
                      <a:gd name="T42" fmla="*/ 31 w 62"/>
                      <a:gd name="T43" fmla="*/ 98 h 133"/>
                      <a:gd name="T44" fmla="*/ 22 w 62"/>
                      <a:gd name="T45" fmla="*/ 93 h 133"/>
                      <a:gd name="T46" fmla="*/ 18 w 62"/>
                      <a:gd name="T47" fmla="*/ 84 h 133"/>
                      <a:gd name="T48" fmla="*/ 12 w 62"/>
                      <a:gd name="T49" fmla="*/ 77 h 133"/>
                      <a:gd name="T50" fmla="*/ 6 w 62"/>
                      <a:gd name="T51" fmla="*/ 77 h 133"/>
                      <a:gd name="T52" fmla="*/ 0 w 62"/>
                      <a:gd name="T53" fmla="*/ 84 h 133"/>
                      <a:gd name="T54" fmla="*/ 2 w 62"/>
                      <a:gd name="T55" fmla="*/ 94 h 133"/>
                      <a:gd name="T56" fmla="*/ 10 w 62"/>
                      <a:gd name="T57" fmla="*/ 107 h 133"/>
                      <a:gd name="T58" fmla="*/ 22 w 62"/>
                      <a:gd name="T59" fmla="*/ 114 h 133"/>
                      <a:gd name="T60" fmla="*/ 22 w 62"/>
                      <a:gd name="T61" fmla="*/ 124 h 133"/>
                      <a:gd name="T62" fmla="*/ 26 w 62"/>
                      <a:gd name="T63" fmla="*/ 131 h 133"/>
                      <a:gd name="T64" fmla="*/ 31 w 62"/>
                      <a:gd name="T65" fmla="*/ 133 h 133"/>
                      <a:gd name="T66" fmla="*/ 40 w 62"/>
                      <a:gd name="T67" fmla="*/ 128 h 133"/>
                      <a:gd name="T68" fmla="*/ 40 w 62"/>
                      <a:gd name="T69" fmla="*/ 115 h 133"/>
                      <a:gd name="T70" fmla="*/ 45 w 62"/>
                      <a:gd name="T71" fmla="*/ 112 h 133"/>
                      <a:gd name="T72" fmla="*/ 57 w 62"/>
                      <a:gd name="T73" fmla="*/ 103 h 133"/>
                      <a:gd name="T74" fmla="*/ 62 w 62"/>
                      <a:gd name="T75" fmla="*/ 90 h 133"/>
                      <a:gd name="T76" fmla="*/ 62 w 62"/>
                      <a:gd name="T77" fmla="*/ 79 h 133"/>
                      <a:gd name="T78" fmla="*/ 53 w 62"/>
                      <a:gd name="T79" fmla="*/ 67 h 133"/>
                      <a:gd name="T80" fmla="*/ 35 w 62"/>
                      <a:gd name="T81" fmla="*/ 58 h 133"/>
                      <a:gd name="T82" fmla="*/ 18 w 62"/>
                      <a:gd name="T83" fmla="*/ 49 h 133"/>
                      <a:gd name="T84" fmla="*/ 22 w 62"/>
                      <a:gd name="T85" fmla="*/ 40 h 133"/>
                      <a:gd name="T86" fmla="*/ 31 w 62"/>
                      <a:gd name="T87" fmla="*/ 36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2" h="133">
                        <a:moveTo>
                          <a:pt x="31" y="36"/>
                        </a:moveTo>
                        <a:lnTo>
                          <a:pt x="31" y="36"/>
                        </a:lnTo>
                        <a:lnTo>
                          <a:pt x="37" y="37"/>
                        </a:lnTo>
                        <a:lnTo>
                          <a:pt x="41" y="40"/>
                        </a:lnTo>
                        <a:lnTo>
                          <a:pt x="44" y="43"/>
                        </a:lnTo>
                        <a:lnTo>
                          <a:pt x="45" y="49"/>
                        </a:lnTo>
                        <a:lnTo>
                          <a:pt x="45" y="49"/>
                        </a:lnTo>
                        <a:lnTo>
                          <a:pt x="46" y="52"/>
                        </a:lnTo>
                        <a:lnTo>
                          <a:pt x="48" y="56"/>
                        </a:lnTo>
                        <a:lnTo>
                          <a:pt x="50" y="57"/>
                        </a:lnTo>
                        <a:lnTo>
                          <a:pt x="53" y="58"/>
                        </a:lnTo>
                        <a:lnTo>
                          <a:pt x="53" y="58"/>
                        </a:lnTo>
                        <a:lnTo>
                          <a:pt x="57" y="57"/>
                        </a:lnTo>
                        <a:lnTo>
                          <a:pt x="60" y="56"/>
                        </a:lnTo>
                        <a:lnTo>
                          <a:pt x="62" y="52"/>
                        </a:lnTo>
                        <a:lnTo>
                          <a:pt x="62" y="49"/>
                        </a:lnTo>
                        <a:lnTo>
                          <a:pt x="62" y="49"/>
                        </a:lnTo>
                        <a:lnTo>
                          <a:pt x="62" y="43"/>
                        </a:lnTo>
                        <a:lnTo>
                          <a:pt x="61" y="39"/>
                        </a:lnTo>
                        <a:lnTo>
                          <a:pt x="59" y="34"/>
                        </a:lnTo>
                        <a:lnTo>
                          <a:pt x="57" y="30"/>
                        </a:lnTo>
                        <a:lnTo>
                          <a:pt x="53" y="27"/>
                        </a:lnTo>
                        <a:lnTo>
                          <a:pt x="49" y="23"/>
                        </a:lnTo>
                        <a:lnTo>
                          <a:pt x="45" y="21"/>
                        </a:lnTo>
                        <a:lnTo>
                          <a:pt x="40" y="19"/>
                        </a:lnTo>
                        <a:lnTo>
                          <a:pt x="40" y="19"/>
                        </a:lnTo>
                        <a:lnTo>
                          <a:pt x="40" y="18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40" y="6"/>
                        </a:lnTo>
                        <a:lnTo>
                          <a:pt x="38" y="2"/>
                        </a:lnTo>
                        <a:lnTo>
                          <a:pt x="35" y="1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28" y="1"/>
                        </a:lnTo>
                        <a:lnTo>
                          <a:pt x="26" y="2"/>
                        </a:lnTo>
                        <a:lnTo>
                          <a:pt x="24" y="6"/>
                        </a:lnTo>
                        <a:lnTo>
                          <a:pt x="22" y="9"/>
                        </a:lnTo>
                        <a:lnTo>
                          <a:pt x="22" y="18"/>
                        </a:lnTo>
                        <a:lnTo>
                          <a:pt x="22" y="18"/>
                        </a:lnTo>
                        <a:lnTo>
                          <a:pt x="22" y="19"/>
                        </a:lnTo>
                        <a:lnTo>
                          <a:pt x="22" y="19"/>
                        </a:lnTo>
                        <a:lnTo>
                          <a:pt x="18" y="21"/>
                        </a:lnTo>
                        <a:lnTo>
                          <a:pt x="14" y="23"/>
                        </a:lnTo>
                        <a:lnTo>
                          <a:pt x="10" y="27"/>
                        </a:lnTo>
                        <a:lnTo>
                          <a:pt x="7" y="30"/>
                        </a:lnTo>
                        <a:lnTo>
                          <a:pt x="5" y="34"/>
                        </a:lnTo>
                        <a:lnTo>
                          <a:pt x="2" y="39"/>
                        </a:lnTo>
                        <a:lnTo>
                          <a:pt x="1" y="4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1" y="54"/>
                        </a:lnTo>
                        <a:lnTo>
                          <a:pt x="4" y="59"/>
                        </a:lnTo>
                        <a:lnTo>
                          <a:pt x="7" y="63"/>
                        </a:lnTo>
                        <a:lnTo>
                          <a:pt x="10" y="67"/>
                        </a:lnTo>
                        <a:lnTo>
                          <a:pt x="19" y="71"/>
                        </a:lnTo>
                        <a:lnTo>
                          <a:pt x="29" y="76"/>
                        </a:lnTo>
                        <a:lnTo>
                          <a:pt x="29" y="76"/>
                        </a:lnTo>
                        <a:lnTo>
                          <a:pt x="40" y="80"/>
                        </a:lnTo>
                        <a:lnTo>
                          <a:pt x="44" y="82"/>
                        </a:lnTo>
                        <a:lnTo>
                          <a:pt x="45" y="84"/>
                        </a:lnTo>
                        <a:lnTo>
                          <a:pt x="45" y="84"/>
                        </a:lnTo>
                        <a:lnTo>
                          <a:pt x="44" y="90"/>
                        </a:lnTo>
                        <a:lnTo>
                          <a:pt x="41" y="93"/>
                        </a:lnTo>
                        <a:lnTo>
                          <a:pt x="37" y="97"/>
                        </a:lnTo>
                        <a:lnTo>
                          <a:pt x="31" y="98"/>
                        </a:lnTo>
                        <a:lnTo>
                          <a:pt x="31" y="98"/>
                        </a:lnTo>
                        <a:lnTo>
                          <a:pt x="27" y="97"/>
                        </a:lnTo>
                        <a:lnTo>
                          <a:pt x="22" y="93"/>
                        </a:lnTo>
                        <a:lnTo>
                          <a:pt x="19" y="90"/>
                        </a:lnTo>
                        <a:lnTo>
                          <a:pt x="18" y="84"/>
                        </a:lnTo>
                        <a:lnTo>
                          <a:pt x="18" y="84"/>
                        </a:lnTo>
                        <a:lnTo>
                          <a:pt x="18" y="81"/>
                        </a:lnTo>
                        <a:lnTo>
                          <a:pt x="16" y="78"/>
                        </a:lnTo>
                        <a:lnTo>
                          <a:pt x="12" y="77"/>
                        </a:lnTo>
                        <a:lnTo>
                          <a:pt x="9" y="76"/>
                        </a:lnTo>
                        <a:lnTo>
                          <a:pt x="9" y="76"/>
                        </a:lnTo>
                        <a:lnTo>
                          <a:pt x="6" y="77"/>
                        </a:lnTo>
                        <a:lnTo>
                          <a:pt x="4" y="78"/>
                        </a:lnTo>
                        <a:lnTo>
                          <a:pt x="1" y="81"/>
                        </a:lnTo>
                        <a:lnTo>
                          <a:pt x="0" y="84"/>
                        </a:lnTo>
                        <a:lnTo>
                          <a:pt x="0" y="84"/>
                        </a:lnTo>
                        <a:lnTo>
                          <a:pt x="1" y="90"/>
                        </a:lnTo>
                        <a:lnTo>
                          <a:pt x="2" y="94"/>
                        </a:lnTo>
                        <a:lnTo>
                          <a:pt x="5" y="99"/>
                        </a:lnTo>
                        <a:lnTo>
                          <a:pt x="7" y="103"/>
                        </a:lnTo>
                        <a:lnTo>
                          <a:pt x="10" y="107"/>
                        </a:lnTo>
                        <a:lnTo>
                          <a:pt x="14" y="110"/>
                        </a:lnTo>
                        <a:lnTo>
                          <a:pt x="18" y="112"/>
                        </a:lnTo>
                        <a:lnTo>
                          <a:pt x="22" y="114"/>
                        </a:lnTo>
                        <a:lnTo>
                          <a:pt x="22" y="114"/>
                        </a:lnTo>
                        <a:lnTo>
                          <a:pt x="22" y="115"/>
                        </a:lnTo>
                        <a:lnTo>
                          <a:pt x="22" y="124"/>
                        </a:lnTo>
                        <a:lnTo>
                          <a:pt x="22" y="124"/>
                        </a:lnTo>
                        <a:lnTo>
                          <a:pt x="24" y="128"/>
                        </a:lnTo>
                        <a:lnTo>
                          <a:pt x="26" y="131"/>
                        </a:lnTo>
                        <a:lnTo>
                          <a:pt x="28" y="132"/>
                        </a:lnTo>
                        <a:lnTo>
                          <a:pt x="31" y="133"/>
                        </a:lnTo>
                        <a:lnTo>
                          <a:pt x="31" y="133"/>
                        </a:lnTo>
                        <a:lnTo>
                          <a:pt x="35" y="132"/>
                        </a:lnTo>
                        <a:lnTo>
                          <a:pt x="38" y="131"/>
                        </a:lnTo>
                        <a:lnTo>
                          <a:pt x="40" y="128"/>
                        </a:lnTo>
                        <a:lnTo>
                          <a:pt x="40" y="124"/>
                        </a:lnTo>
                        <a:lnTo>
                          <a:pt x="40" y="115"/>
                        </a:lnTo>
                        <a:lnTo>
                          <a:pt x="40" y="115"/>
                        </a:lnTo>
                        <a:lnTo>
                          <a:pt x="40" y="114"/>
                        </a:lnTo>
                        <a:lnTo>
                          <a:pt x="40" y="114"/>
                        </a:lnTo>
                        <a:lnTo>
                          <a:pt x="45" y="112"/>
                        </a:lnTo>
                        <a:lnTo>
                          <a:pt x="49" y="110"/>
                        </a:lnTo>
                        <a:lnTo>
                          <a:pt x="53" y="107"/>
                        </a:lnTo>
                        <a:lnTo>
                          <a:pt x="57" y="103"/>
                        </a:lnTo>
                        <a:lnTo>
                          <a:pt x="59" y="99"/>
                        </a:lnTo>
                        <a:lnTo>
                          <a:pt x="61" y="94"/>
                        </a:lnTo>
                        <a:lnTo>
                          <a:pt x="62" y="90"/>
                        </a:lnTo>
                        <a:lnTo>
                          <a:pt x="62" y="84"/>
                        </a:lnTo>
                        <a:lnTo>
                          <a:pt x="62" y="84"/>
                        </a:lnTo>
                        <a:lnTo>
                          <a:pt x="62" y="79"/>
                        </a:lnTo>
                        <a:lnTo>
                          <a:pt x="60" y="74"/>
                        </a:lnTo>
                        <a:lnTo>
                          <a:pt x="57" y="70"/>
                        </a:lnTo>
                        <a:lnTo>
                          <a:pt x="53" y="67"/>
                        </a:lnTo>
                        <a:lnTo>
                          <a:pt x="44" y="62"/>
                        </a:lnTo>
                        <a:lnTo>
                          <a:pt x="35" y="58"/>
                        </a:lnTo>
                        <a:lnTo>
                          <a:pt x="35" y="58"/>
                        </a:lnTo>
                        <a:lnTo>
                          <a:pt x="22" y="53"/>
                        </a:lnTo>
                        <a:lnTo>
                          <a:pt x="19" y="51"/>
                        </a:lnTo>
                        <a:lnTo>
                          <a:pt x="18" y="49"/>
                        </a:lnTo>
                        <a:lnTo>
                          <a:pt x="18" y="49"/>
                        </a:lnTo>
                        <a:lnTo>
                          <a:pt x="19" y="43"/>
                        </a:lnTo>
                        <a:lnTo>
                          <a:pt x="22" y="40"/>
                        </a:lnTo>
                        <a:lnTo>
                          <a:pt x="27" y="37"/>
                        </a:lnTo>
                        <a:lnTo>
                          <a:pt x="31" y="36"/>
                        </a:lnTo>
                        <a:lnTo>
                          <a:pt x="31" y="3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 sz="2400"/>
                  </a:p>
                </p:txBody>
              </p:sp>
            </p:grpSp>
            <p:sp>
              <p:nvSpPr>
                <p:cNvPr id="43" name="Freeform 1273"/>
                <p:cNvSpPr>
                  <a:spLocks noEditPoints="1"/>
                </p:cNvSpPr>
                <p:nvPr/>
              </p:nvSpPr>
              <p:spPr bwMode="auto">
                <a:xfrm rot="5400000">
                  <a:off x="6816632" y="2338801"/>
                  <a:ext cx="139009" cy="267325"/>
                </a:xfrm>
                <a:custGeom>
                  <a:avLst/>
                  <a:gdLst>
                    <a:gd name="T0" fmla="*/ 67 w 107"/>
                    <a:gd name="T1" fmla="*/ 4 h 204"/>
                    <a:gd name="T2" fmla="*/ 59 w 107"/>
                    <a:gd name="T3" fmla="*/ 0 h 204"/>
                    <a:gd name="T4" fmla="*/ 54 w 107"/>
                    <a:gd name="T5" fmla="*/ 1 h 204"/>
                    <a:gd name="T6" fmla="*/ 48 w 107"/>
                    <a:gd name="T7" fmla="*/ 6 h 204"/>
                    <a:gd name="T8" fmla="*/ 44 w 107"/>
                    <a:gd name="T9" fmla="*/ 9 h 204"/>
                    <a:gd name="T10" fmla="*/ 38 w 107"/>
                    <a:gd name="T11" fmla="*/ 24 h 204"/>
                    <a:gd name="T12" fmla="*/ 38 w 107"/>
                    <a:gd name="T13" fmla="*/ 38 h 204"/>
                    <a:gd name="T14" fmla="*/ 46 w 107"/>
                    <a:gd name="T15" fmla="*/ 56 h 204"/>
                    <a:gd name="T16" fmla="*/ 41 w 107"/>
                    <a:gd name="T17" fmla="*/ 57 h 204"/>
                    <a:gd name="T18" fmla="*/ 31 w 107"/>
                    <a:gd name="T19" fmla="*/ 64 h 204"/>
                    <a:gd name="T20" fmla="*/ 27 w 107"/>
                    <a:gd name="T21" fmla="*/ 71 h 204"/>
                    <a:gd name="T22" fmla="*/ 20 w 107"/>
                    <a:gd name="T23" fmla="*/ 87 h 204"/>
                    <a:gd name="T24" fmla="*/ 1 w 107"/>
                    <a:gd name="T25" fmla="*/ 130 h 204"/>
                    <a:gd name="T26" fmla="*/ 0 w 107"/>
                    <a:gd name="T27" fmla="*/ 136 h 204"/>
                    <a:gd name="T28" fmla="*/ 6 w 107"/>
                    <a:gd name="T29" fmla="*/ 171 h 204"/>
                    <a:gd name="T30" fmla="*/ 11 w 107"/>
                    <a:gd name="T31" fmla="*/ 198 h 204"/>
                    <a:gd name="T32" fmla="*/ 14 w 107"/>
                    <a:gd name="T33" fmla="*/ 202 h 204"/>
                    <a:gd name="T34" fmla="*/ 20 w 107"/>
                    <a:gd name="T35" fmla="*/ 204 h 204"/>
                    <a:gd name="T36" fmla="*/ 64 w 107"/>
                    <a:gd name="T37" fmla="*/ 204 h 204"/>
                    <a:gd name="T38" fmla="*/ 71 w 107"/>
                    <a:gd name="T39" fmla="*/ 202 h 204"/>
                    <a:gd name="T40" fmla="*/ 73 w 107"/>
                    <a:gd name="T41" fmla="*/ 196 h 204"/>
                    <a:gd name="T42" fmla="*/ 73 w 107"/>
                    <a:gd name="T43" fmla="*/ 160 h 204"/>
                    <a:gd name="T44" fmla="*/ 94 w 107"/>
                    <a:gd name="T45" fmla="*/ 120 h 204"/>
                    <a:gd name="T46" fmla="*/ 105 w 107"/>
                    <a:gd name="T47" fmla="*/ 89 h 204"/>
                    <a:gd name="T48" fmla="*/ 107 w 107"/>
                    <a:gd name="T49" fmla="*/ 82 h 204"/>
                    <a:gd name="T50" fmla="*/ 102 w 107"/>
                    <a:gd name="T51" fmla="*/ 65 h 204"/>
                    <a:gd name="T52" fmla="*/ 77 w 107"/>
                    <a:gd name="T53" fmla="*/ 17 h 204"/>
                    <a:gd name="T54" fmla="*/ 67 w 107"/>
                    <a:gd name="T55" fmla="*/ 4 h 204"/>
                    <a:gd name="T56" fmla="*/ 57 w 107"/>
                    <a:gd name="T57" fmla="*/ 152 h 204"/>
                    <a:gd name="T58" fmla="*/ 57 w 107"/>
                    <a:gd name="T59" fmla="*/ 155 h 204"/>
                    <a:gd name="T60" fmla="*/ 56 w 107"/>
                    <a:gd name="T61" fmla="*/ 187 h 204"/>
                    <a:gd name="T62" fmla="*/ 28 w 107"/>
                    <a:gd name="T63" fmla="*/ 187 h 204"/>
                    <a:gd name="T64" fmla="*/ 19 w 107"/>
                    <a:gd name="T65" fmla="*/ 146 h 204"/>
                    <a:gd name="T66" fmla="*/ 18 w 107"/>
                    <a:gd name="T67" fmla="*/ 137 h 204"/>
                    <a:gd name="T68" fmla="*/ 26 w 107"/>
                    <a:gd name="T69" fmla="*/ 118 h 204"/>
                    <a:gd name="T70" fmla="*/ 36 w 107"/>
                    <a:gd name="T71" fmla="*/ 95 h 204"/>
                    <a:gd name="T72" fmla="*/ 43 w 107"/>
                    <a:gd name="T73" fmla="*/ 79 h 204"/>
                    <a:gd name="T74" fmla="*/ 46 w 107"/>
                    <a:gd name="T75" fmla="*/ 74 h 204"/>
                    <a:gd name="T76" fmla="*/ 38 w 107"/>
                    <a:gd name="T77" fmla="*/ 107 h 204"/>
                    <a:gd name="T78" fmla="*/ 38 w 107"/>
                    <a:gd name="T79" fmla="*/ 110 h 204"/>
                    <a:gd name="T80" fmla="*/ 40 w 107"/>
                    <a:gd name="T81" fmla="*/ 117 h 204"/>
                    <a:gd name="T82" fmla="*/ 42 w 107"/>
                    <a:gd name="T83" fmla="*/ 119 h 204"/>
                    <a:gd name="T84" fmla="*/ 47 w 107"/>
                    <a:gd name="T85" fmla="*/ 120 h 204"/>
                    <a:gd name="T86" fmla="*/ 51 w 107"/>
                    <a:gd name="T87" fmla="*/ 118 h 204"/>
                    <a:gd name="T88" fmla="*/ 54 w 107"/>
                    <a:gd name="T89" fmla="*/ 115 h 204"/>
                    <a:gd name="T90" fmla="*/ 69 w 107"/>
                    <a:gd name="T91" fmla="*/ 82 h 204"/>
                    <a:gd name="T92" fmla="*/ 70 w 107"/>
                    <a:gd name="T93" fmla="*/ 81 h 204"/>
                    <a:gd name="T94" fmla="*/ 70 w 107"/>
                    <a:gd name="T95" fmla="*/ 75 h 204"/>
                    <a:gd name="T96" fmla="*/ 67 w 107"/>
                    <a:gd name="T97" fmla="*/ 59 h 204"/>
                    <a:gd name="T98" fmla="*/ 62 w 107"/>
                    <a:gd name="T99" fmla="*/ 51 h 204"/>
                    <a:gd name="T100" fmla="*/ 54 w 107"/>
                    <a:gd name="T101" fmla="*/ 32 h 204"/>
                    <a:gd name="T102" fmla="*/ 54 w 107"/>
                    <a:gd name="T103" fmla="*/ 30 h 204"/>
                    <a:gd name="T104" fmla="*/ 58 w 107"/>
                    <a:gd name="T105" fmla="*/ 20 h 204"/>
                    <a:gd name="T106" fmla="*/ 67 w 107"/>
                    <a:gd name="T107" fmla="*/ 35 h 204"/>
                    <a:gd name="T108" fmla="*/ 85 w 107"/>
                    <a:gd name="T109" fmla="*/ 71 h 204"/>
                    <a:gd name="T110" fmla="*/ 89 w 107"/>
                    <a:gd name="T111" fmla="*/ 82 h 204"/>
                    <a:gd name="T112" fmla="*/ 88 w 107"/>
                    <a:gd name="T113" fmla="*/ 87 h 204"/>
                    <a:gd name="T114" fmla="*/ 78 w 107"/>
                    <a:gd name="T115" fmla="*/ 113 h 204"/>
                    <a:gd name="T116" fmla="*/ 57 w 107"/>
                    <a:gd name="T117" fmla="*/ 152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07" h="204">
                      <a:moveTo>
                        <a:pt x="67" y="4"/>
                      </a:moveTo>
                      <a:lnTo>
                        <a:pt x="67" y="4"/>
                      </a:lnTo>
                      <a:lnTo>
                        <a:pt x="63" y="1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4" y="1"/>
                      </a:lnTo>
                      <a:lnTo>
                        <a:pt x="51" y="2"/>
                      </a:lnTo>
                      <a:lnTo>
                        <a:pt x="48" y="6"/>
                      </a:lnTo>
                      <a:lnTo>
                        <a:pt x="44" y="9"/>
                      </a:lnTo>
                      <a:lnTo>
                        <a:pt x="44" y="9"/>
                      </a:lnTo>
                      <a:lnTo>
                        <a:pt x="40" y="16"/>
                      </a:lnTo>
                      <a:lnTo>
                        <a:pt x="38" y="24"/>
                      </a:lnTo>
                      <a:lnTo>
                        <a:pt x="37" y="31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46" y="56"/>
                      </a:lnTo>
                      <a:lnTo>
                        <a:pt x="46" y="56"/>
                      </a:lnTo>
                      <a:lnTo>
                        <a:pt x="41" y="57"/>
                      </a:lnTo>
                      <a:lnTo>
                        <a:pt x="36" y="59"/>
                      </a:lnTo>
                      <a:lnTo>
                        <a:pt x="31" y="64"/>
                      </a:lnTo>
                      <a:lnTo>
                        <a:pt x="27" y="71"/>
                      </a:lnTo>
                      <a:lnTo>
                        <a:pt x="27" y="71"/>
                      </a:lnTo>
                      <a:lnTo>
                        <a:pt x="20" y="87"/>
                      </a:lnTo>
                      <a:lnTo>
                        <a:pt x="20" y="87"/>
                      </a:lnTo>
                      <a:lnTo>
                        <a:pt x="4" y="121"/>
                      </a:lnTo>
                      <a:lnTo>
                        <a:pt x="1" y="130"/>
                      </a:lnTo>
                      <a:lnTo>
                        <a:pt x="0" y="136"/>
                      </a:lnTo>
                      <a:lnTo>
                        <a:pt x="0" y="136"/>
                      </a:lnTo>
                      <a:lnTo>
                        <a:pt x="2" y="151"/>
                      </a:lnTo>
                      <a:lnTo>
                        <a:pt x="6" y="171"/>
                      </a:lnTo>
                      <a:lnTo>
                        <a:pt x="11" y="198"/>
                      </a:lnTo>
                      <a:lnTo>
                        <a:pt x="11" y="198"/>
                      </a:lnTo>
                      <a:lnTo>
                        <a:pt x="13" y="200"/>
                      </a:lnTo>
                      <a:lnTo>
                        <a:pt x="14" y="202"/>
                      </a:lnTo>
                      <a:lnTo>
                        <a:pt x="18" y="204"/>
                      </a:lnTo>
                      <a:lnTo>
                        <a:pt x="20" y="204"/>
                      </a:lnTo>
                      <a:lnTo>
                        <a:pt x="64" y="204"/>
                      </a:lnTo>
                      <a:lnTo>
                        <a:pt x="64" y="204"/>
                      </a:lnTo>
                      <a:lnTo>
                        <a:pt x="68" y="203"/>
                      </a:lnTo>
                      <a:lnTo>
                        <a:pt x="71" y="202"/>
                      </a:lnTo>
                      <a:lnTo>
                        <a:pt x="73" y="199"/>
                      </a:lnTo>
                      <a:lnTo>
                        <a:pt x="73" y="196"/>
                      </a:lnTo>
                      <a:lnTo>
                        <a:pt x="73" y="160"/>
                      </a:lnTo>
                      <a:lnTo>
                        <a:pt x="73" y="160"/>
                      </a:lnTo>
                      <a:lnTo>
                        <a:pt x="83" y="142"/>
                      </a:lnTo>
                      <a:lnTo>
                        <a:pt x="94" y="120"/>
                      </a:lnTo>
                      <a:lnTo>
                        <a:pt x="103" y="98"/>
                      </a:lnTo>
                      <a:lnTo>
                        <a:pt x="105" y="89"/>
                      </a:lnTo>
                      <a:lnTo>
                        <a:pt x="107" y="82"/>
                      </a:lnTo>
                      <a:lnTo>
                        <a:pt x="107" y="82"/>
                      </a:lnTo>
                      <a:lnTo>
                        <a:pt x="105" y="75"/>
                      </a:lnTo>
                      <a:lnTo>
                        <a:pt x="102" y="65"/>
                      </a:lnTo>
                      <a:lnTo>
                        <a:pt x="90" y="40"/>
                      </a:lnTo>
                      <a:lnTo>
                        <a:pt x="77" y="17"/>
                      </a:lnTo>
                      <a:lnTo>
                        <a:pt x="71" y="9"/>
                      </a:lnTo>
                      <a:lnTo>
                        <a:pt x="67" y="4"/>
                      </a:lnTo>
                      <a:lnTo>
                        <a:pt x="67" y="4"/>
                      </a:lnTo>
                      <a:close/>
                      <a:moveTo>
                        <a:pt x="57" y="152"/>
                      </a:moveTo>
                      <a:lnTo>
                        <a:pt x="57" y="152"/>
                      </a:lnTo>
                      <a:lnTo>
                        <a:pt x="57" y="155"/>
                      </a:lnTo>
                      <a:lnTo>
                        <a:pt x="56" y="158"/>
                      </a:lnTo>
                      <a:lnTo>
                        <a:pt x="56" y="187"/>
                      </a:lnTo>
                      <a:lnTo>
                        <a:pt x="28" y="187"/>
                      </a:lnTo>
                      <a:lnTo>
                        <a:pt x="28" y="187"/>
                      </a:lnTo>
                      <a:lnTo>
                        <a:pt x="21" y="159"/>
                      </a:lnTo>
                      <a:lnTo>
                        <a:pt x="19" y="146"/>
                      </a:lnTo>
                      <a:lnTo>
                        <a:pt x="18" y="137"/>
                      </a:lnTo>
                      <a:lnTo>
                        <a:pt x="18" y="137"/>
                      </a:lnTo>
                      <a:lnTo>
                        <a:pt x="20" y="129"/>
                      </a:lnTo>
                      <a:lnTo>
                        <a:pt x="26" y="118"/>
                      </a:lnTo>
                      <a:lnTo>
                        <a:pt x="36" y="95"/>
                      </a:lnTo>
                      <a:lnTo>
                        <a:pt x="36" y="95"/>
                      </a:lnTo>
                      <a:lnTo>
                        <a:pt x="43" y="79"/>
                      </a:lnTo>
                      <a:lnTo>
                        <a:pt x="43" y="79"/>
                      </a:lnTo>
                      <a:lnTo>
                        <a:pt x="46" y="74"/>
                      </a:lnTo>
                      <a:lnTo>
                        <a:pt x="46" y="74"/>
                      </a:lnTo>
                      <a:lnTo>
                        <a:pt x="51" y="79"/>
                      </a:lnTo>
                      <a:lnTo>
                        <a:pt x="38" y="107"/>
                      </a:lnTo>
                      <a:lnTo>
                        <a:pt x="38" y="107"/>
                      </a:lnTo>
                      <a:lnTo>
                        <a:pt x="38" y="110"/>
                      </a:lnTo>
                      <a:lnTo>
                        <a:pt x="38" y="113"/>
                      </a:lnTo>
                      <a:lnTo>
                        <a:pt x="40" y="117"/>
                      </a:lnTo>
                      <a:lnTo>
                        <a:pt x="42" y="119"/>
                      </a:lnTo>
                      <a:lnTo>
                        <a:pt x="42" y="119"/>
                      </a:lnTo>
                      <a:lnTo>
                        <a:pt x="47" y="120"/>
                      </a:lnTo>
                      <a:lnTo>
                        <a:pt x="47" y="120"/>
                      </a:lnTo>
                      <a:lnTo>
                        <a:pt x="49" y="119"/>
                      </a:lnTo>
                      <a:lnTo>
                        <a:pt x="51" y="118"/>
                      </a:lnTo>
                      <a:lnTo>
                        <a:pt x="53" y="117"/>
                      </a:lnTo>
                      <a:lnTo>
                        <a:pt x="54" y="115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1"/>
                      </a:lnTo>
                      <a:lnTo>
                        <a:pt x="70" y="81"/>
                      </a:lnTo>
                      <a:lnTo>
                        <a:pt x="70" y="78"/>
                      </a:lnTo>
                      <a:lnTo>
                        <a:pt x="70" y="75"/>
                      </a:lnTo>
                      <a:lnTo>
                        <a:pt x="69" y="68"/>
                      </a:lnTo>
                      <a:lnTo>
                        <a:pt x="67" y="59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58" y="42"/>
                      </a:lnTo>
                      <a:lnTo>
                        <a:pt x="54" y="32"/>
                      </a:lnTo>
                      <a:lnTo>
                        <a:pt x="54" y="32"/>
                      </a:lnTo>
                      <a:lnTo>
                        <a:pt x="54" y="30"/>
                      </a:lnTo>
                      <a:lnTo>
                        <a:pt x="56" y="27"/>
                      </a:lnTo>
                      <a:lnTo>
                        <a:pt x="58" y="20"/>
                      </a:lnTo>
                      <a:lnTo>
                        <a:pt x="58" y="20"/>
                      </a:lnTo>
                      <a:lnTo>
                        <a:pt x="67" y="35"/>
                      </a:lnTo>
                      <a:lnTo>
                        <a:pt x="77" y="54"/>
                      </a:lnTo>
                      <a:lnTo>
                        <a:pt x="85" y="71"/>
                      </a:lnTo>
                      <a:lnTo>
                        <a:pt x="88" y="78"/>
                      </a:lnTo>
                      <a:lnTo>
                        <a:pt x="89" y="82"/>
                      </a:lnTo>
                      <a:lnTo>
                        <a:pt x="89" y="82"/>
                      </a:lnTo>
                      <a:lnTo>
                        <a:pt x="88" y="87"/>
                      </a:lnTo>
                      <a:lnTo>
                        <a:pt x="85" y="93"/>
                      </a:lnTo>
                      <a:lnTo>
                        <a:pt x="78" y="113"/>
                      </a:lnTo>
                      <a:lnTo>
                        <a:pt x="68" y="135"/>
                      </a:lnTo>
                      <a:lnTo>
                        <a:pt x="57" y="152"/>
                      </a:lnTo>
                      <a:lnTo>
                        <a:pt x="57" y="15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 sz="2400" dirty="0"/>
                </a:p>
              </p:txBody>
            </p: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EC73DC8-1C01-49C0-B1E1-07E3BC2AAFB7}"/>
              </a:ext>
            </a:extLst>
          </p:cNvPr>
          <p:cNvSpPr txBox="1"/>
          <p:nvPr/>
        </p:nvSpPr>
        <p:spPr>
          <a:xfrm>
            <a:off x="4447715" y="-479614"/>
            <a:ext cx="3804745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dirty="0"/>
              <a:t>X</a:t>
            </a:r>
            <a:endParaRPr lang="LID4096" sz="50000" dirty="0"/>
          </a:p>
        </p:txBody>
      </p:sp>
    </p:spTree>
    <p:extLst>
      <p:ext uri="{BB962C8B-B14F-4D97-AF65-F5344CB8AC3E}">
        <p14:creationId xmlns:p14="http://schemas.microsoft.com/office/powerpoint/2010/main" val="4029421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65A2-6822-4F2B-A320-179E83C1AF1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8330" y="1173479"/>
            <a:ext cx="8108950" cy="17913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100" b="1" dirty="0">
                <a:solidFill>
                  <a:schemeClr val="bg1"/>
                </a:solidFill>
                <a:latin typeface="BankNue Lined" pitchFamily="50" charset="0"/>
              </a:rPr>
              <a:t>The right to work </a:t>
            </a:r>
            <a:br>
              <a:rPr lang="en-US" sz="5100" b="1" dirty="0">
                <a:solidFill>
                  <a:schemeClr val="bg1"/>
                </a:solidFill>
                <a:latin typeface="BankNue Lined" pitchFamily="50" charset="0"/>
              </a:rPr>
            </a:br>
            <a:r>
              <a:rPr lang="en-US" sz="4500" b="1" dirty="0">
                <a:solidFill>
                  <a:schemeClr val="bg1"/>
                </a:solidFill>
                <a:latin typeface="+mn-lt"/>
              </a:rPr>
              <a:t>and access to the labor market</a:t>
            </a:r>
            <a:endParaRPr lang="LID4096" sz="45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תמונה 1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80D3D37-79C8-41B6-99F1-ABACA8F5132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43" y="282464"/>
            <a:ext cx="3058477" cy="9072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7A1A0A-1AF2-4396-A923-66AE7D8782D7}"/>
              </a:ext>
            </a:extLst>
          </p:cNvPr>
          <p:cNvSpPr txBox="1">
            <a:spLocks/>
          </p:cNvSpPr>
          <p:nvPr/>
        </p:nvSpPr>
        <p:spPr>
          <a:xfrm>
            <a:off x="632459" y="1616779"/>
            <a:ext cx="4826795" cy="2858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Thank you!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95B1F1-711E-460D-93DC-52BB57D4542A}"/>
              </a:ext>
            </a:extLst>
          </p:cNvPr>
          <p:cNvSpPr txBox="1">
            <a:spLocks/>
          </p:cNvSpPr>
          <p:nvPr/>
        </p:nvSpPr>
        <p:spPr>
          <a:xfrm>
            <a:off x="667384" y="4528480"/>
            <a:ext cx="4830283" cy="159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bg1"/>
                </a:solidFill>
              </a:rPr>
              <a:t>Liat.Ayalon@biu.ac.il</a:t>
            </a:r>
          </a:p>
        </p:txBody>
      </p:sp>
    </p:spTree>
    <p:extLst>
      <p:ext uri="{BB962C8B-B14F-4D97-AF65-F5344CB8AC3E}">
        <p14:creationId xmlns:p14="http://schemas.microsoft.com/office/powerpoint/2010/main" val="1840722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EEF7-BB33-4CB5-893A-3AA0A0D6E9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3460" y="551180"/>
            <a:ext cx="6842125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BankNue Lined" pitchFamily="50" charset="0"/>
              </a:rPr>
              <a:t>The right to work!</a:t>
            </a:r>
            <a:endParaRPr lang="LID4096" sz="4000" b="1" dirty="0">
              <a:latin typeface="BankNue Line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06723-EDD3-42F6-B778-F4D196ECB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3461" y="1929130"/>
            <a:ext cx="6987540" cy="4387850"/>
          </a:xfrm>
        </p:spPr>
        <p:txBody>
          <a:bodyPr anchor="t">
            <a:noAutofit/>
          </a:bodyPr>
          <a:lstStyle/>
          <a:p>
            <a:r>
              <a:rPr lang="en-US" sz="2400" dirty="0"/>
              <a:t>The right to work is a human right- in every age</a:t>
            </a:r>
          </a:p>
          <a:p>
            <a:r>
              <a:rPr lang="en-US" sz="2400" dirty="0"/>
              <a:t>Right to stay in the workforce</a:t>
            </a:r>
          </a:p>
          <a:p>
            <a:r>
              <a:rPr lang="en-US" sz="2400" dirty="0"/>
              <a:t>Right to reenter the workforce</a:t>
            </a:r>
          </a:p>
          <a:p>
            <a:r>
              <a:rPr lang="en-US" sz="2400" dirty="0"/>
              <a:t>Right for training and learning</a:t>
            </a:r>
          </a:p>
          <a:p>
            <a:r>
              <a:rPr lang="en-US" sz="2400" dirty="0"/>
              <a:t>Some people must work </a:t>
            </a:r>
            <a:r>
              <a:rPr lang="en-GB" sz="1800" i="1" dirty="0"/>
              <a:t>(ILO, 2017-2019)</a:t>
            </a:r>
            <a:endParaRPr lang="en-US" sz="1800" dirty="0"/>
          </a:p>
          <a:p>
            <a:pPr lvl="1"/>
            <a:r>
              <a:rPr lang="en-US" sz="2000" dirty="0"/>
              <a:t>Low-middle income countries</a:t>
            </a:r>
            <a:endParaRPr lang="en-US" sz="2000" i="1" dirty="0"/>
          </a:p>
          <a:p>
            <a:pPr lvl="1"/>
            <a:r>
              <a:rPr lang="en-US" sz="2000" dirty="0"/>
              <a:t>Women</a:t>
            </a:r>
          </a:p>
          <a:p>
            <a:pPr lvl="1"/>
            <a:r>
              <a:rPr lang="en-US" sz="2000" dirty="0"/>
              <a:t>Low-paid workers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446291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D5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F57B-AC1C-405A-9636-F13B2D540C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9620" y="208598"/>
            <a:ext cx="8549640" cy="1625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ankNue Lined" pitchFamily="50" charset="0"/>
              </a:rPr>
              <a:t>Benefits to the individual</a:t>
            </a:r>
            <a:endParaRPr lang="LID4096" sz="4000" b="1" dirty="0">
              <a:solidFill>
                <a:schemeClr val="bg1"/>
              </a:solidFill>
              <a:latin typeface="BankNue Line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2221-CFBC-4910-B051-26E3FDF484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63641" y="1618615"/>
            <a:ext cx="5425440" cy="485298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Maintaining daily routines </a:t>
            </a:r>
            <a:r>
              <a:rPr lang="en-US" sz="2000" i="1" dirty="0">
                <a:solidFill>
                  <a:schemeClr val="bg1"/>
                </a:solidFill>
              </a:rPr>
              <a:t>(</a:t>
            </a:r>
            <a:r>
              <a:rPr lang="en-US" sz="2000" i="1" dirty="0" err="1">
                <a:solidFill>
                  <a:schemeClr val="bg1"/>
                </a:solidFill>
              </a:rPr>
              <a:t>Sewdas</a:t>
            </a:r>
            <a:r>
              <a:rPr lang="en-US" sz="2000" i="1" dirty="0">
                <a:solidFill>
                  <a:schemeClr val="bg1"/>
                </a:solidFill>
              </a:rPr>
              <a:t> et al., 2017)</a:t>
            </a:r>
          </a:p>
          <a:p>
            <a:r>
              <a:rPr lang="en-US" sz="2000" dirty="0">
                <a:solidFill>
                  <a:schemeClr val="bg1"/>
                </a:solidFill>
              </a:rPr>
              <a:t>Mental wellbeing </a:t>
            </a:r>
            <a:r>
              <a:rPr lang="en-US" sz="2000" i="1" dirty="0">
                <a:solidFill>
                  <a:schemeClr val="bg1"/>
                </a:solidFill>
              </a:rPr>
              <a:t>(</a:t>
            </a:r>
            <a:r>
              <a:rPr lang="en-US" sz="2000" i="1" dirty="0" err="1">
                <a:solidFill>
                  <a:schemeClr val="bg1"/>
                </a:solidFill>
              </a:rPr>
              <a:t>Segel</a:t>
            </a:r>
            <a:r>
              <a:rPr lang="en-US" sz="2000" i="1" dirty="0">
                <a:solidFill>
                  <a:schemeClr val="bg1"/>
                </a:solidFill>
              </a:rPr>
              <a:t>-Karpas, Ayalon, &amp; Lachman, 2018)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Cognitive wellbeing </a:t>
            </a:r>
            <a:r>
              <a:rPr lang="en-US" sz="2000" i="1" dirty="0">
                <a:solidFill>
                  <a:schemeClr val="bg1"/>
                </a:solidFill>
              </a:rPr>
              <a:t>(Meng et al., 2017)</a:t>
            </a:r>
          </a:p>
          <a:p>
            <a:r>
              <a:rPr lang="en-US" sz="2000" dirty="0">
                <a:solidFill>
                  <a:schemeClr val="bg1"/>
                </a:solidFill>
              </a:rPr>
              <a:t>Social network </a:t>
            </a:r>
            <a:r>
              <a:rPr lang="en-US" sz="2000" i="1" dirty="0">
                <a:solidFill>
                  <a:schemeClr val="bg1"/>
                </a:solidFill>
              </a:rPr>
              <a:t>(</a:t>
            </a:r>
            <a:r>
              <a:rPr lang="en-US" sz="2000" i="1" dirty="0" err="1">
                <a:solidFill>
                  <a:schemeClr val="bg1"/>
                </a:solidFill>
              </a:rPr>
              <a:t>Segel</a:t>
            </a:r>
            <a:r>
              <a:rPr lang="en-US" sz="2000" i="1" dirty="0">
                <a:solidFill>
                  <a:schemeClr val="bg1"/>
                </a:solidFill>
              </a:rPr>
              <a:t>-Karpas, Ayalon, &amp; Lachman, 2016)</a:t>
            </a:r>
          </a:p>
          <a:p>
            <a:r>
              <a:rPr lang="en-US" sz="2000" dirty="0">
                <a:solidFill>
                  <a:schemeClr val="bg1"/>
                </a:solidFill>
              </a:rPr>
              <a:t>A sense of meaning and generativity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(</a:t>
            </a:r>
            <a:r>
              <a:rPr lang="en-US" sz="2000" i="1" dirty="0" err="1">
                <a:solidFill>
                  <a:schemeClr val="bg1"/>
                </a:solidFill>
              </a:rPr>
              <a:t>Mor</a:t>
            </a:r>
            <a:r>
              <a:rPr lang="en-US" sz="2000" i="1" dirty="0">
                <a:solidFill>
                  <a:schemeClr val="bg1"/>
                </a:solidFill>
              </a:rPr>
              <a:t>-Barak, 1995)</a:t>
            </a:r>
            <a:endParaRPr lang="he-IL" sz="2000" i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Mortality </a:t>
            </a:r>
            <a:r>
              <a:rPr lang="en-US" sz="2000" i="1" dirty="0">
                <a:solidFill>
                  <a:schemeClr val="bg1"/>
                </a:solidFill>
              </a:rPr>
              <a:t>(</a:t>
            </a:r>
            <a:r>
              <a:rPr lang="en-US" sz="2000" i="1" dirty="0" err="1">
                <a:solidFill>
                  <a:schemeClr val="bg1"/>
                </a:solidFill>
              </a:rPr>
              <a:t>Noelke</a:t>
            </a:r>
            <a:r>
              <a:rPr lang="en-US" sz="2000" i="1" dirty="0">
                <a:solidFill>
                  <a:schemeClr val="bg1"/>
                </a:solidFill>
              </a:rPr>
              <a:t> &amp; </a:t>
            </a:r>
            <a:r>
              <a:rPr lang="en-US" sz="2000" i="1" dirty="0" err="1">
                <a:solidFill>
                  <a:schemeClr val="bg1"/>
                </a:solidFill>
              </a:rPr>
              <a:t>Beckfield</a:t>
            </a:r>
            <a:r>
              <a:rPr lang="en-US" sz="2000" i="1" dirty="0">
                <a:solidFill>
                  <a:schemeClr val="bg1"/>
                </a:solidFill>
              </a:rPr>
              <a:t>, 2014)</a:t>
            </a:r>
            <a:endParaRPr lang="LID4096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18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5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6825-5F12-487F-9852-8DB569D91B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4860" y="491808"/>
            <a:ext cx="9189720" cy="1625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ankNue Lined" pitchFamily="50" charset="0"/>
              </a:rPr>
              <a:t>Benefits to the organization and to society at large</a:t>
            </a:r>
            <a:endParaRPr lang="LID4096" sz="4000" b="1" dirty="0">
              <a:solidFill>
                <a:schemeClr val="bg1"/>
              </a:solidFill>
              <a:latin typeface="BankNue Line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0151A-1F8D-42BA-8FDB-4CEAF4B497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7703" y="2235835"/>
            <a:ext cx="4917757" cy="485298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Prevents group-think</a:t>
            </a:r>
            <a:r>
              <a:rPr lang="he-IL" sz="2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i="1" dirty="0">
                <a:solidFill>
                  <a:srgbClr val="FFFFFF"/>
                </a:solidFill>
              </a:rPr>
              <a:t>(Kunze &amp; Boehm, 2013)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Complementary knowledge and skills </a:t>
            </a:r>
            <a:r>
              <a:rPr lang="en-US" sz="2000" i="1" dirty="0">
                <a:solidFill>
                  <a:srgbClr val="FFFFFF"/>
                </a:solidFill>
              </a:rPr>
              <a:t>(Kunze &amp; Boehm, 2013)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Improved productivity on creative tasks </a:t>
            </a:r>
            <a:r>
              <a:rPr lang="en-US" sz="2000" i="1" dirty="0">
                <a:solidFill>
                  <a:srgbClr val="FFFFFF"/>
                </a:solidFill>
              </a:rPr>
              <a:t>(Backes-Gellner et al., 2013)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Intergenerational contact reduces ageist stereotypes </a:t>
            </a:r>
            <a:r>
              <a:rPr lang="en-US" sz="2000" i="1" dirty="0">
                <a:solidFill>
                  <a:srgbClr val="FFFFFF"/>
                </a:solidFill>
              </a:rPr>
              <a:t>(Burnes et al., 2019)</a:t>
            </a:r>
          </a:p>
          <a:p>
            <a:endParaRPr lang="LID4096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31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אליפסה 11">
            <a:extLst>
              <a:ext uri="{FF2B5EF4-FFF2-40B4-BE49-F238E27FC236}">
                <a16:creationId xmlns:a16="http://schemas.microsoft.com/office/drawing/2014/main" id="{48D70E34-08E6-44D5-AB5C-0D36D4A9CC5B}"/>
              </a:ext>
            </a:extLst>
          </p:cNvPr>
          <p:cNvSpPr/>
          <p:nvPr/>
        </p:nvSpPr>
        <p:spPr>
          <a:xfrm>
            <a:off x="8927192" y="-834832"/>
            <a:ext cx="4148728" cy="4148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85437843-A68E-4819-A45F-96DF046820DB}"/>
              </a:ext>
            </a:extLst>
          </p:cNvPr>
          <p:cNvSpPr/>
          <p:nvPr/>
        </p:nvSpPr>
        <p:spPr>
          <a:xfrm>
            <a:off x="335280" y="358140"/>
            <a:ext cx="2735580" cy="373380"/>
          </a:xfrm>
          <a:prstGeom prst="rect">
            <a:avLst/>
          </a:prstGeom>
          <a:solidFill>
            <a:srgbClr val="C7C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3622595-B177-4664-9212-367B02984007}"/>
              </a:ext>
            </a:extLst>
          </p:cNvPr>
          <p:cNvSpPr/>
          <p:nvPr/>
        </p:nvSpPr>
        <p:spPr>
          <a:xfrm>
            <a:off x="419100" y="6042660"/>
            <a:ext cx="2735580" cy="373380"/>
          </a:xfrm>
          <a:prstGeom prst="rect">
            <a:avLst/>
          </a:prstGeom>
          <a:solidFill>
            <a:srgbClr val="C7C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20B81-063E-4932-8DD3-D43CE1B39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9" t="26192" r="2072" b="8487"/>
          <a:stretch/>
        </p:blipFill>
        <p:spPr>
          <a:xfrm>
            <a:off x="1320363" y="965232"/>
            <a:ext cx="10034752" cy="53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96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444FB6-E024-4788-98FF-FBAC9D8AACB1}"/>
              </a:ext>
            </a:extLst>
          </p:cNvPr>
          <p:cNvSpPr/>
          <p:nvPr/>
        </p:nvSpPr>
        <p:spPr>
          <a:xfrm>
            <a:off x="6761735" y="1370624"/>
            <a:ext cx="5117845" cy="15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Informal work (care)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Unrewarded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pension or career advancement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Not acknowledged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6EF97-F11C-4C74-BDF8-D6E1D1C9E925}"/>
              </a:ext>
            </a:extLst>
          </p:cNvPr>
          <p:cNvSpPr/>
          <p:nvPr/>
        </p:nvSpPr>
        <p:spPr>
          <a:xfrm>
            <a:off x="6695096" y="3564295"/>
            <a:ext cx="45478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0" dirty="0">
                <a:effectLst/>
                <a:latin typeface="Arial Narrow" panose="020B0606020202030204" pitchFamily="34" charset="0"/>
              </a:rPr>
              <a:t>“There are only four kinds of people in the world: Those who have been caregivers. Those who are currently caregivers. Those who will be caregivers, and those who will need a caregiver.”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effectLst/>
                <a:latin typeface="Arial Narrow" panose="020B0606020202030204" pitchFamily="34" charset="0"/>
              </a:rPr>
              <a:t>Rosalyn Carter</a:t>
            </a:r>
            <a:endParaRPr lang="en-US" sz="2000" b="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7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A81A-B0CB-4128-B4CD-4C28A7EEF3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1980" y="109855"/>
            <a:ext cx="9784080" cy="1625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nkNue Lined" pitchFamily="50" charset="0"/>
              </a:rPr>
              <a:t>What prevents older adults from working?</a:t>
            </a:r>
            <a:endParaRPr lang="LID4096" sz="3600" b="1" dirty="0">
              <a:solidFill>
                <a:schemeClr val="bg1"/>
              </a:solidFill>
              <a:latin typeface="BankNue Line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0E6C4-DBA7-4BC7-8048-76410C130E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3881" y="1503680"/>
            <a:ext cx="4960620" cy="5575300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Stereotypes </a:t>
            </a:r>
            <a:r>
              <a:rPr lang="en-US" sz="2000" i="1" dirty="0">
                <a:solidFill>
                  <a:srgbClr val="FFFFFF"/>
                </a:solidFill>
              </a:rPr>
              <a:t>(Ng &amp; Feldman, 2012):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Less motivated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Less willing to participate in training and career development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Less willing to change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Less trusting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Less healthy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More vulnerable to work-family imbalance </a:t>
            </a:r>
            <a:endParaRPr lang="he-IL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Older people should give the right of the way to younger people </a:t>
            </a:r>
            <a:r>
              <a:rPr lang="en-US" sz="2000" i="1" dirty="0">
                <a:solidFill>
                  <a:srgbClr val="FFFFFF"/>
                </a:solidFill>
              </a:rPr>
              <a:t>(North &amp; Fiske, 2017)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Self-stereotypes </a:t>
            </a:r>
            <a:r>
              <a:rPr lang="en-US" sz="2000" i="1" dirty="0">
                <a:solidFill>
                  <a:srgbClr val="FFFFFF"/>
                </a:solidFill>
              </a:rPr>
              <a:t>(Gaillard &amp; </a:t>
            </a:r>
            <a:r>
              <a:rPr lang="en-US" sz="2000" i="1" dirty="0" err="1">
                <a:solidFill>
                  <a:srgbClr val="FFFFFF"/>
                </a:solidFill>
              </a:rPr>
              <a:t>Desmette</a:t>
            </a:r>
            <a:r>
              <a:rPr lang="en-US" sz="2000" i="1" dirty="0">
                <a:solidFill>
                  <a:srgbClr val="FFFFFF"/>
                </a:solidFill>
              </a:rPr>
              <a:t>, 2010)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27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B3E8-B281-44BE-9486-98828CA40A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080" y="372428"/>
            <a:ext cx="9593580" cy="1325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nkNue Lined" pitchFamily="50" charset="0"/>
              </a:rPr>
              <a:t>What prevents older adults from working?</a:t>
            </a:r>
            <a:endParaRPr lang="LID4096" sz="3600" b="1" dirty="0">
              <a:solidFill>
                <a:schemeClr val="bg1"/>
              </a:solidFill>
              <a:latin typeface="BankNue Line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50C32-55E9-45F2-98C4-4AEA2DFCC8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44640" y="2455228"/>
            <a:ext cx="5196840" cy="36607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Implicit/explicit discrimination at the organizational level (</a:t>
            </a:r>
            <a:r>
              <a:rPr lang="en-US" sz="2200" b="1" dirty="0" err="1">
                <a:solidFill>
                  <a:schemeClr val="bg1"/>
                </a:solidFill>
              </a:rPr>
              <a:t>Naegele</a:t>
            </a:r>
            <a:r>
              <a:rPr lang="en-US" sz="2200" b="1">
                <a:solidFill>
                  <a:schemeClr val="bg1"/>
                </a:solidFill>
              </a:rPr>
              <a:t> et al., 2018): </a:t>
            </a:r>
            <a:endParaRPr lang="en-US" sz="2200" b="1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In advertising for a job (young and dynamic firm)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In hiring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In promoting and sending for training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In layoffs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In interpersonal relations</a:t>
            </a:r>
          </a:p>
          <a:p>
            <a:endParaRPr lang="LID4096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1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B3E8-B281-44BE-9486-98828CA40A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080" y="372428"/>
            <a:ext cx="9593580" cy="1325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nkNue Lined" pitchFamily="50" charset="0"/>
              </a:rPr>
              <a:t>What prevents older adults from working?</a:t>
            </a:r>
            <a:endParaRPr lang="LID4096" sz="3600" b="1" dirty="0">
              <a:solidFill>
                <a:schemeClr val="bg1"/>
              </a:solidFill>
              <a:latin typeface="BankNue Line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50C32-55E9-45F2-98C4-4AEA2DFCC8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2940" y="1630680"/>
            <a:ext cx="5387340" cy="473678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Discrimination:</a:t>
            </a:r>
          </a:p>
          <a:p>
            <a:r>
              <a:rPr lang="en-US" sz="2000" dirty="0">
                <a:solidFill>
                  <a:schemeClr val="bg1"/>
                </a:solidFill>
              </a:rPr>
              <a:t>No UN convention for the human rights of older people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court of justice of the EU allows differential treatment based on age in the field of employment if reasonably justified </a:t>
            </a:r>
            <a:r>
              <a:rPr lang="en-US" sz="2000" i="1" dirty="0">
                <a:solidFill>
                  <a:schemeClr val="bg1"/>
                </a:solidFill>
              </a:rPr>
              <a:t>(Age-Platform Europe, 2021)</a:t>
            </a:r>
          </a:p>
          <a:p>
            <a:r>
              <a:rPr lang="en-US" sz="2000" dirty="0">
                <a:solidFill>
                  <a:schemeClr val="bg1"/>
                </a:solidFill>
              </a:rPr>
              <a:t>Mandatory retirement age-at the country level</a:t>
            </a:r>
          </a:p>
          <a:p>
            <a:r>
              <a:rPr lang="en-US" sz="2000" dirty="0">
                <a:solidFill>
                  <a:schemeClr val="bg1"/>
                </a:solidFill>
              </a:rPr>
              <a:t>During the pandemic - differential lockdown, exit and return to work strategies based on chronological age </a:t>
            </a:r>
            <a:r>
              <a:rPr lang="en-US" sz="2000" i="1" dirty="0">
                <a:solidFill>
                  <a:schemeClr val="bg1"/>
                </a:solidFill>
              </a:rPr>
              <a:t>(Ayalon et al., 2020)</a:t>
            </a:r>
            <a:endParaRPr lang="LID4096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49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67939E49F43488880277401A25400" ma:contentTypeVersion="18" ma:contentTypeDescription="Create a new document." ma:contentTypeScope="" ma:versionID="16d2e6c5154ff5c7f15ac8e94b96c307">
  <xsd:schema xmlns:xsd="http://www.w3.org/2001/XMLSchema" xmlns:xs="http://www.w3.org/2001/XMLSchema" xmlns:p="http://schemas.microsoft.com/office/2006/metadata/properties" xmlns:ns2="21881cb0-6faf-4934-ab2e-9444b6008124" xmlns:ns3="b49397d3-2376-4764-9b34-2b39112a7e40" targetNamespace="http://schemas.microsoft.com/office/2006/metadata/properties" ma:root="true" ma:fieldsID="004dbb6b144c9b03ee342eeccfbdb3a1" ns2:_="" ns3:_="">
    <xsd:import namespace="21881cb0-6faf-4934-ab2e-9444b6008124"/>
    <xsd:import namespace="b49397d3-2376-4764-9b34-2b39112a7e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no_x002e_" minOccurs="0"/>
                <xsd:element ref="ns3:Date" minOccurs="0"/>
                <xsd:element ref="ns3:_x0072_nq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81cb0-6faf-4934-ab2e-9444b60081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397d3-2376-4764-9b34-2b39112a7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" ma:index="20" nillable="true" ma:displayName="no." ma:format="Dropdown" ma:internalName="no_x002e_" ma:percentage="FALSE">
      <xsd:simpleType>
        <xsd:restriction base="dms:Number"/>
      </xsd:simpleType>
    </xsd:element>
    <xsd:element name="Date" ma:index="21" nillable="true" ma:displayName="Date" ma:format="DateTime" ma:internalName="Date">
      <xsd:simpleType>
        <xsd:restriction base="dms:DateTime"/>
      </xsd:simpleType>
    </xsd:element>
    <xsd:element name="_x0072_nq9" ma:index="22" nillable="true" ma:displayName="Date and time" ma:internalName="_x0072_nq9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b49397d3-2376-4764-9b34-2b39112a7e40" xsi:nil="true"/>
    <no_x002e_ xmlns="b49397d3-2376-4764-9b34-2b39112a7e40" xsi:nil="true"/>
    <_x0072_nq9 xmlns="b49397d3-2376-4764-9b34-2b39112a7e40" xsi:nil="true"/>
  </documentManagement>
</p:properties>
</file>

<file path=customXml/itemProps1.xml><?xml version="1.0" encoding="utf-8"?>
<ds:datastoreItem xmlns:ds="http://schemas.openxmlformats.org/officeDocument/2006/customXml" ds:itemID="{AEE95302-8B7E-40EC-A496-B252E2F587B6}"/>
</file>

<file path=customXml/itemProps2.xml><?xml version="1.0" encoding="utf-8"?>
<ds:datastoreItem xmlns:ds="http://schemas.openxmlformats.org/officeDocument/2006/customXml" ds:itemID="{754A1524-2D46-48AE-B996-B4C924BFF70E}"/>
</file>

<file path=customXml/itemProps3.xml><?xml version="1.0" encoding="utf-8"?>
<ds:datastoreItem xmlns:ds="http://schemas.openxmlformats.org/officeDocument/2006/customXml" ds:itemID="{197B5361-3BCB-4A3E-AC7A-FC71FFA005D1}"/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658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Narrow</vt:lpstr>
      <vt:lpstr>Calibri Light</vt:lpstr>
      <vt:lpstr>BankNue Lined</vt:lpstr>
      <vt:lpstr>Arial</vt:lpstr>
      <vt:lpstr>Calibri</vt:lpstr>
      <vt:lpstr>Office Theme</vt:lpstr>
      <vt:lpstr>The right to work  and access to the labor market</vt:lpstr>
      <vt:lpstr>The right to work!</vt:lpstr>
      <vt:lpstr>Benefits to the individual</vt:lpstr>
      <vt:lpstr>Benefits to the organization and to society at large</vt:lpstr>
      <vt:lpstr>PowerPoint Presentation</vt:lpstr>
      <vt:lpstr>PowerPoint Presentation</vt:lpstr>
      <vt:lpstr>What prevents older adults from working?</vt:lpstr>
      <vt:lpstr>What prevents older adults from working?</vt:lpstr>
      <vt:lpstr>What prevents older adults from working?</vt:lpstr>
      <vt:lpstr>What can we do better?</vt:lpstr>
      <vt:lpstr>What can we do better?</vt:lpstr>
      <vt:lpstr>What can we do better?</vt:lpstr>
      <vt:lpstr>PowerPoint Presentation</vt:lpstr>
      <vt:lpstr>The right to work  and access to the labor market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right to work and access to the labour market</dc:title>
  <dc:creator>Liat Ayalon</dc:creator>
  <cp:lastModifiedBy>Liat Ayalon</cp:lastModifiedBy>
  <cp:revision>119</cp:revision>
  <dcterms:created xsi:type="dcterms:W3CDTF">2021-03-23T16:03:30Z</dcterms:created>
  <dcterms:modified xsi:type="dcterms:W3CDTF">2021-04-02T07:42:03Z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0x01010098E67939E49F43488880277401A25400</vt:lpwstr>
  </property>
</Properties>
</file>